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01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320" r:id="rId15"/>
    <p:sldId id="268" r:id="rId16"/>
    <p:sldId id="269" r:id="rId17"/>
    <p:sldId id="304" r:id="rId18"/>
    <p:sldId id="283" r:id="rId19"/>
    <p:sldId id="284" r:id="rId20"/>
    <p:sldId id="285" r:id="rId21"/>
    <p:sldId id="270" r:id="rId22"/>
    <p:sldId id="271" r:id="rId23"/>
    <p:sldId id="272" r:id="rId24"/>
    <p:sldId id="273" r:id="rId25"/>
    <p:sldId id="274" r:id="rId26"/>
    <p:sldId id="322" r:id="rId27"/>
    <p:sldId id="275" r:id="rId28"/>
    <p:sldId id="276" r:id="rId29"/>
    <p:sldId id="305" r:id="rId30"/>
    <p:sldId id="277" r:id="rId31"/>
    <p:sldId id="278" r:id="rId32"/>
    <p:sldId id="279" r:id="rId33"/>
    <p:sldId id="306" r:id="rId34"/>
    <p:sldId id="307" r:id="rId35"/>
    <p:sldId id="308" r:id="rId36"/>
    <p:sldId id="309" r:id="rId37"/>
    <p:sldId id="310" r:id="rId38"/>
    <p:sldId id="311" r:id="rId39"/>
    <p:sldId id="312" r:id="rId40"/>
    <p:sldId id="313" r:id="rId41"/>
    <p:sldId id="314" r:id="rId42"/>
    <p:sldId id="315" r:id="rId43"/>
    <p:sldId id="316" r:id="rId44"/>
    <p:sldId id="317" r:id="rId45"/>
    <p:sldId id="318" r:id="rId4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A251"/>
    <a:srgbClr val="006666"/>
    <a:srgbClr val="422C16"/>
    <a:srgbClr val="0C788E"/>
    <a:srgbClr val="0099CC"/>
    <a:srgbClr val="1C1C1C"/>
    <a:srgbClr val="800000"/>
    <a:srgbClr val="CCFF99"/>
    <a:srgbClr val="CC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323" autoAdjust="0"/>
    <p:restoredTop sz="94652" autoAdjust="0"/>
  </p:normalViewPr>
  <p:slideViewPr>
    <p:cSldViewPr>
      <p:cViewPr>
        <p:scale>
          <a:sx n="100" d="100"/>
          <a:sy n="100" d="100"/>
        </p:scale>
        <p:origin x="-228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65EF0-0FD6-4244-BD09-9CC2A386419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D1C28-EB51-490D-BA0A-D075160E27F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CD30A-6D35-43A2-95E4-0D125FEB4F3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8D39B-1B4C-4907-B7A0-3CBC775C2B2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CF663-F4EA-4C50-B2ED-77005D21CF3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0F1123-8A12-4FA5-8DE9-CA1041B2A48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567EE-D854-4800-8EED-0BFA289EE05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23639-AADC-4EB1-9FCA-78B63A4EBF9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51046-C5E5-4D1E-A2BE-CB4564041F3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7ECF6-D738-49F8-AAE5-8FB916023D2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E0C9B-42C5-4168-B1A7-6AFC1493F01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1939536-41B6-41F0-BF81-A7A574454BD0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1" name="Rectangle 173"/>
          <p:cNvSpPr>
            <a:spLocks noChangeArrowheads="1"/>
          </p:cNvSpPr>
          <p:nvPr/>
        </p:nvSpPr>
        <p:spPr bwMode="auto">
          <a:xfrm>
            <a:off x="-142908" y="4429132"/>
            <a:ext cx="535785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ru-RU" sz="11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Методика подготовки учащихся к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написанию сочинения на ОГЭ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русскому языку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(задания 15.1, 15.2, 15.3)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2225" name="Rectangle 177"/>
          <p:cNvSpPr>
            <a:spLocks noChangeArrowheads="1"/>
          </p:cNvSpPr>
          <p:nvPr/>
        </p:nvSpPr>
        <p:spPr bwMode="auto">
          <a:xfrm>
            <a:off x="142844" y="5715016"/>
            <a:ext cx="572294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ru-RU" sz="1200" b="1" dirty="0" smtClean="0">
                <a:solidFill>
                  <a:srgbClr val="0070C0"/>
                </a:solidFill>
              </a:rPr>
              <a:t>Составитель: Насырова Эльвира Сергеевна, Почётный работник общего образования Российской  Федерации, учитель русского языка и литературы высшей категории МОАУ «СОШ №5 с углублённым изучением предметов гуманитарного цикла»</a:t>
            </a:r>
            <a:endParaRPr lang="es-ES" sz="1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Комментарий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Я считаю, что в наше время это одно из самых важных слов: люди часто думают только о себе, о своей выгоде, забывая о том, что окружающие тоже нуждаются в доброте и заботе. Каждый хочет, чтобы в нем видели и уважали человека.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7" descr="shutterstock_14024864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32310" y="1857364"/>
            <a:ext cx="3790742" cy="3929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Логический переход. 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Пример-аргумент  из текста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	 </a:t>
            </a:r>
            <a:r>
              <a:rPr lang="ru-RU" sz="1800" b="1" dirty="0" smtClean="0">
                <a:cs typeface="Times New Roman" pitchFamily="18" charset="0"/>
              </a:rPr>
              <a:t>В тексте А.И. Куприна можно найти пример, подтверждающий мою мысль. Доктор Пирогов совершил человечный поступок, когда помог семье </a:t>
            </a:r>
            <a:r>
              <a:rPr lang="ru-RU" sz="1800" b="1" dirty="0" err="1" smtClean="0">
                <a:cs typeface="Times New Roman" pitchFamily="18" charset="0"/>
              </a:rPr>
              <a:t>Мерцаловых</a:t>
            </a:r>
            <a:r>
              <a:rPr lang="ru-RU" sz="1800" b="1" dirty="0" smtClean="0">
                <a:cs typeface="Times New Roman" pitchFamily="18" charset="0"/>
              </a:rPr>
              <a:t>, оказавшейся на грани нищеты, причём сделал это очень тактично, не обидев бедняков высокомерием. Не случайно рассказ назван «Чудесный доктор». Герой совершает чудо человечности, спасая людей своей заботой.   </a:t>
            </a:r>
          </a:p>
          <a:p>
            <a:pPr algn="ctr">
              <a:buNone/>
            </a:pPr>
            <a:r>
              <a:rPr lang="ru-RU" sz="1800" b="1" dirty="0" smtClean="0">
                <a:cs typeface="Times New Roman" pitchFamily="18" charset="0"/>
              </a:rPr>
              <a:t>          </a:t>
            </a:r>
            <a:endParaRPr lang="ru-RU" sz="1800" b="1" dirty="0"/>
          </a:p>
        </p:txBody>
      </p:sp>
      <p:pic>
        <p:nvPicPr>
          <p:cNvPr id="5" name="Picture 7" descr="C:\Users\User\Desktop\картинки с шаттерстока\shutterstock_11381317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0237" y="1428736"/>
            <a:ext cx="2853762" cy="4643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Логический переход. 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Пример- аргумент  из собственного опыта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5" name="Picture 7" descr="E:\crfx\shutterstock_15144356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06753" y="1857364"/>
            <a:ext cx="3685744" cy="35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071934" y="1600200"/>
            <a:ext cx="4614866" cy="4525963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b="1" dirty="0" smtClean="0">
                <a:solidFill>
                  <a:srgbClr val="0070C0"/>
                </a:solidFill>
                <a:cs typeface="Times New Roman" pitchFamily="18" charset="0"/>
              </a:rPr>
              <a:t>Проявления человечности мы часто встречаем и в повседневной жизни. Например, недавно учителя и учащиеся нашей школы перечислили деньги для беженцев из Украины, потому что хотели помочь людям, оказавшимся в страшной беде.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400" dirty="0" smtClean="0">
                <a:solidFill>
                  <a:schemeClr val="accent4"/>
                </a:solidFill>
                <a:cs typeface="Times New Roman" pitchFamily="18" charset="0"/>
              </a:rPr>
              <a:t>Таким образом, «человечность» - это одно из тех слов, которые учат нас уважать людей, помогать им. Проявляя человечность, каждый из нас становится чище и лучше, то есть становится настоящим Человеком.</a:t>
            </a:r>
            <a:endParaRPr lang="ru-RU" sz="2400" dirty="0">
              <a:solidFill>
                <a:schemeClr val="accent4"/>
              </a:solidFill>
            </a:endParaRPr>
          </a:p>
        </p:txBody>
      </p:sp>
      <p:pic>
        <p:nvPicPr>
          <p:cNvPr id="5" name="Picture 8" descr="E:\new\shutterstock_9546266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0" y="1643050"/>
            <a:ext cx="4000500" cy="4357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hutterstock_9655945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       </a:t>
            </a:r>
            <a:r>
              <a:rPr lang="ru-RU" b="1" dirty="0" smtClean="0">
                <a:solidFill>
                  <a:srgbClr val="C00000"/>
                </a:solidFill>
              </a:rPr>
              <a:t>Пишем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сочинение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</a:t>
            </a:r>
            <a:r>
              <a:rPr lang="ru-RU" b="1" dirty="0" smtClean="0">
                <a:solidFill>
                  <a:srgbClr val="C00000"/>
                </a:solidFill>
              </a:rPr>
              <a:t>15.2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15.2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4840303"/>
          </a:xfrm>
        </p:spPr>
        <p:txBody>
          <a:bodyPr/>
          <a:lstStyle/>
          <a:p>
            <a:pPr algn="ctr">
              <a:buNone/>
            </a:pPr>
            <a:r>
              <a:rPr lang="ru-RU" sz="16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6"/>
                </a:solidFill>
                <a:cs typeface="Times New Roman" pitchFamily="18" charset="0"/>
              </a:rPr>
              <a:t>Напишите сочинение-рассуждение. Объясните, как Вы понимаете смысл предложения текста: </a:t>
            </a:r>
            <a:r>
              <a:rPr lang="ru-RU" sz="2000" b="1" dirty="0" smtClean="0">
                <a:solidFill>
                  <a:srgbClr val="C00000"/>
                </a:solidFill>
                <a:cs typeface="Times New Roman" pitchFamily="18" charset="0"/>
              </a:rPr>
              <a:t>«Просто чудо совершил этот святой человек».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accent6"/>
                </a:solidFill>
                <a:cs typeface="Times New Roman" pitchFamily="18" charset="0"/>
              </a:rPr>
              <a:t>               Приведите в сочинении два аргумента из прочитанного текста, подтверждающих Ваши рассуждения.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accent6"/>
                </a:solidFill>
                <a:cs typeface="Times New Roman" pitchFamily="18" charset="0"/>
              </a:rPr>
              <a:t>               Приводя примеры, указывайте номера нужных предложений или применяйте цитирование.</a:t>
            </a:r>
          </a:p>
          <a:p>
            <a:pPr algn="ctr">
              <a:buNone/>
            </a:pPr>
            <a:r>
              <a:rPr lang="ru-RU" sz="2000" dirty="0" smtClean="0">
                <a:solidFill>
                  <a:srgbClr val="C00000"/>
                </a:solidFill>
                <a:cs typeface="Times New Roman" pitchFamily="18" charset="0"/>
              </a:rPr>
              <a:t>          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5" name="Picture 8" descr="shutterstock_979515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3487" y="1715294"/>
            <a:ext cx="3886231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15.2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оценивания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dirty="0">
              <a:solidFill>
                <a:srgbClr val="C0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285860"/>
          <a:ext cx="8229600" cy="4860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4404"/>
                <a:gridCol w="5357850"/>
                <a:gridCol w="1757346"/>
              </a:tblGrid>
              <a:tr h="97761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№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Критерии оценивания сочинения-рассуждения на тему, связанную с анализом текста 15.2)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Баллы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96479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С</a:t>
                      </a:r>
                      <a:r>
                        <a:rPr lang="ru-RU" sz="900" b="1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К1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Понимание смысла</a:t>
                      </a:r>
                      <a:r>
                        <a:rPr lang="ru-RU" b="1" baseline="0" dirty="0" smtClean="0">
                          <a:solidFill>
                            <a:srgbClr val="0070C0"/>
                          </a:solidFill>
                        </a:rPr>
                        <a:t> фрагмента текста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3984"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Экзаменуемый дал верное объяснение содержания фрагмента. Ошибок в интерпретации нет.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101020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Экзаменуемый дал в целом  верное объяснение содержания фрагмента,</a:t>
                      </a:r>
                    </a:p>
                    <a:p>
                      <a:r>
                        <a:rPr lang="ru-RU" sz="1400" b="1" dirty="0" smtClean="0"/>
                        <a:t>но</a:t>
                      </a:r>
                    </a:p>
                    <a:p>
                      <a:r>
                        <a:rPr lang="ru-RU" sz="1400" dirty="0" smtClean="0"/>
                        <a:t>допустил одну ошибку в его интерпретации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192265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Экзаменуемый дал  неверное объяснение содержания фрагмента текста,</a:t>
                      </a:r>
                    </a:p>
                    <a:p>
                      <a:r>
                        <a:rPr lang="ru-RU" sz="1400" dirty="0" smtClean="0"/>
                        <a:t>или</a:t>
                      </a:r>
                    </a:p>
                    <a:p>
                      <a:r>
                        <a:rPr lang="ru-RU" sz="1400" dirty="0" smtClean="0"/>
                        <a:t>экзаменуемый две или более ошибки при интерпретации содержания фрагмента текста,</a:t>
                      </a:r>
                    </a:p>
                    <a:p>
                      <a:r>
                        <a:rPr lang="ru-RU" sz="1400" dirty="0" smtClean="0"/>
                        <a:t>Или</a:t>
                      </a:r>
                    </a:p>
                    <a:p>
                      <a:r>
                        <a:rPr lang="ru-RU" sz="1400" dirty="0" smtClean="0"/>
                        <a:t>Объяснение содержания фрагмента в работе экзаменуемого отсутствует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15.2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оценивания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85875"/>
          <a:ext cx="8229600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5842"/>
                <a:gridCol w="5286412"/>
                <a:gridCol w="17573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№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Критерии оценивания сочинения-рассуждения на тему, связанную с анализом текста 15.2)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Баллы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С</a:t>
                      </a:r>
                      <a:r>
                        <a:rPr lang="ru-RU" sz="900" b="1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К2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Наличие примеров-аргументов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Экзаменуемый  привёл </a:t>
                      </a:r>
                      <a:r>
                        <a:rPr kumimoji="0" lang="ru-RU" altLang="ru-RU" sz="15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из текста </a:t>
                      </a: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 примера-аргумента, которые соответствуют объяснению содержания данного фрагмента.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Экзаменуемый  привёл </a:t>
                      </a:r>
                      <a:r>
                        <a:rPr kumimoji="0" lang="ru-RU" altLang="ru-RU" sz="15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из текста </a:t>
                      </a: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 пример-аргумент, которые соответствуют объяснению содержания данного фрагмента.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Экзаменуемый  привёл  пример(-</a:t>
                      </a:r>
                      <a:r>
                        <a:rPr kumimoji="0" lang="ru-RU" altLang="ru-RU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ы</a:t>
                      </a: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)-аргумент(-</a:t>
                      </a:r>
                      <a:r>
                        <a:rPr kumimoji="0" lang="ru-RU" altLang="ru-RU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ы</a:t>
                      </a: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 не из прочитанного текста.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Экзаменуемый не привёл ни одного примера-аргумента, объясняющего содержание данного фрагмента,</a:t>
                      </a:r>
                    </a:p>
                    <a:p>
                      <a:r>
                        <a:rPr lang="ru-RU" sz="1500" dirty="0" smtClean="0"/>
                        <a:t>или</a:t>
                      </a:r>
                    </a:p>
                    <a:p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экзаменуемый  привёл в качестве примера –аргумента данную в задании цитату или её часть.</a:t>
                      </a:r>
                      <a:endParaRPr lang="ru-RU" sz="1500" dirty="0" smtClean="0"/>
                    </a:p>
                    <a:p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Задание 15.2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altLang="ru-RU" sz="2000" dirty="0" smtClean="0"/>
              <a:t>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Задание 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15.2</a:t>
            </a:r>
            <a:r>
              <a:rPr lang="en-US" altLang="ru-RU" sz="2000" dirty="0" smtClean="0"/>
              <a:t> </a:t>
            </a:r>
            <a:endParaRPr lang="ru-RU" altLang="ru-RU" sz="2000" dirty="0" smtClean="0"/>
          </a:p>
          <a:p>
            <a:pPr algn="ctr" eaLnBrk="1" hangingPunct="1">
              <a:buFontTx/>
              <a:buNone/>
            </a:pPr>
            <a:r>
              <a:rPr lang="ru-RU" altLang="ru-RU" sz="2000" dirty="0" smtClean="0"/>
              <a:t>проверяет умение самостоятельно </a:t>
            </a:r>
          </a:p>
          <a:p>
            <a:pPr algn="ctr" eaLnBrk="1" hangingPunct="1"/>
            <a:r>
              <a:rPr lang="ru-RU" altLang="ru-RU" sz="2000" b="1" dirty="0" smtClean="0">
                <a:solidFill>
                  <a:srgbClr val="FF0000"/>
                </a:solidFill>
              </a:rPr>
              <a:t>и </a:t>
            </a:r>
            <a:r>
              <a:rPr lang="ru-RU" altLang="ru-RU" sz="2000" b="1" dirty="0" err="1" smtClean="0">
                <a:solidFill>
                  <a:srgbClr val="FF0000"/>
                </a:solidFill>
              </a:rPr>
              <a:t>н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т е </a:t>
            </a:r>
            <a:r>
              <a:rPr lang="ru-RU" altLang="ru-RU" sz="2000" b="1" dirty="0" err="1" smtClean="0">
                <a:solidFill>
                  <a:srgbClr val="FF0000"/>
                </a:solidFill>
              </a:rPr>
              <a:t>р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000" b="1" dirty="0" err="1" smtClean="0">
                <a:solidFill>
                  <a:srgbClr val="FF0000"/>
                </a:solidFill>
              </a:rPr>
              <a:t>п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000" b="1" dirty="0" err="1" smtClean="0">
                <a:solidFill>
                  <a:srgbClr val="FF0000"/>
                </a:solidFill>
              </a:rPr>
              <a:t>р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000" b="1" dirty="0" err="1" smtClean="0">
                <a:solidFill>
                  <a:srgbClr val="FF0000"/>
                </a:solidFill>
              </a:rPr>
              <a:t>е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т и </a:t>
            </a:r>
            <a:r>
              <a:rPr lang="ru-RU" altLang="ru-RU" sz="2000" b="1" dirty="0" err="1" smtClean="0">
                <a:solidFill>
                  <a:srgbClr val="FF0000"/>
                </a:solidFill>
              </a:rPr>
              <a:t>р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о в а т </a:t>
            </a:r>
            <a:r>
              <a:rPr lang="ru-RU" altLang="ru-RU" sz="2000" b="1" dirty="0" err="1" smtClean="0">
                <a:solidFill>
                  <a:srgbClr val="FF0000"/>
                </a:solidFill>
              </a:rPr>
              <a:t>ь</a:t>
            </a:r>
            <a:endParaRPr lang="ru-RU" altLang="ru-RU" sz="2000" b="1" dirty="0" smtClean="0">
              <a:solidFill>
                <a:srgbClr val="FF0000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altLang="ru-RU" sz="2000" dirty="0" smtClean="0"/>
              <a:t> </a:t>
            </a:r>
            <a:r>
              <a:rPr lang="ru-RU" altLang="ru-RU" sz="2000" i="1" dirty="0" smtClean="0"/>
              <a:t>(истолковывать, разъяснять, раскрывать) </a:t>
            </a:r>
          </a:p>
          <a:p>
            <a:pPr algn="ctr" eaLnBrk="1" hangingPunct="1">
              <a:buFontTx/>
              <a:buNone/>
            </a:pPr>
            <a:r>
              <a:rPr lang="en-US" altLang="ru-RU" sz="2000" dirty="0" smtClean="0"/>
              <a:t> </a:t>
            </a:r>
            <a:r>
              <a:rPr lang="ru-RU" altLang="ru-RU" sz="2000" dirty="0" smtClean="0"/>
              <a:t>смысл </a:t>
            </a:r>
          </a:p>
          <a:p>
            <a:pPr algn="ctr" eaLnBrk="1" hangingPunct="1">
              <a:buFontTx/>
              <a:buNone/>
            </a:pPr>
            <a:r>
              <a:rPr lang="ru-RU" altLang="ru-RU" sz="2000" b="1" dirty="0" smtClean="0">
                <a:solidFill>
                  <a:srgbClr val="0070C0"/>
                </a:solidFill>
              </a:rPr>
              <a:t>ключевого фрагмента текста </a:t>
            </a:r>
          </a:p>
          <a:p>
            <a:pPr algn="ctr" eaLnBrk="1" hangingPunct="1">
              <a:buFontTx/>
              <a:buNone/>
            </a:pPr>
            <a:r>
              <a:rPr lang="ru-RU" altLang="ru-RU" sz="2000" dirty="0" smtClean="0"/>
              <a:t>(как правило, это финал, в котором заключена главная мысль (идея) исходного текста). </a:t>
            </a:r>
            <a:endParaRPr lang="ru-RU" sz="2000" dirty="0"/>
          </a:p>
        </p:txBody>
      </p:sp>
      <p:pic>
        <p:nvPicPr>
          <p:cNvPr id="5" name="Picture 7" descr="C:\Users\User\Desktop\картинки с шаттерстока\shutterstock_1164830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5874" y="1673195"/>
            <a:ext cx="3980573" cy="4113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Задание 15.2: пишем сочинение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1928802"/>
            <a:ext cx="3571900" cy="785818"/>
          </a:xfrm>
          <a:prstGeom prst="rect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sz="2000" dirty="0" smtClean="0">
              <a:solidFill>
                <a:srgbClr val="000099"/>
              </a:solidFill>
              <a:latin typeface="Arial Black" pitchFamily="34" charset="0"/>
            </a:endParaRPr>
          </a:p>
          <a:p>
            <a:pPr algn="ctr"/>
            <a:r>
              <a:rPr lang="ru-RU" altLang="ru-RU" sz="2000" dirty="0" smtClean="0">
                <a:solidFill>
                  <a:schemeClr val="bg1"/>
                </a:solidFill>
                <a:latin typeface="Arial Black" pitchFamily="34" charset="0"/>
              </a:rPr>
              <a:t>ИДЕЯ ТЕКСТА</a:t>
            </a:r>
          </a:p>
          <a:p>
            <a:pPr algn="ctr"/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5" name="Выноска со стрелкой вправо 4"/>
          <p:cNvSpPr/>
          <p:nvPr/>
        </p:nvSpPr>
        <p:spPr>
          <a:xfrm>
            <a:off x="1000100" y="3786190"/>
            <a:ext cx="1771656" cy="914400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7880"/>
            </a:avLst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связана</a:t>
            </a:r>
            <a:endParaRPr lang="ru-RU" b="1" dirty="0"/>
          </a:p>
        </p:txBody>
      </p:sp>
      <p:sp>
        <p:nvSpPr>
          <p:cNvPr id="6" name="Выноска со стрелкой влево 5"/>
          <p:cNvSpPr/>
          <p:nvPr/>
        </p:nvSpPr>
        <p:spPr>
          <a:xfrm>
            <a:off x="5929322" y="3143248"/>
            <a:ext cx="2143140" cy="9144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0977"/>
            </a:avLst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 главным героем</a:t>
            </a:r>
            <a:endParaRPr lang="ru-RU" b="1" dirty="0"/>
          </a:p>
        </p:txBody>
      </p:sp>
      <p:sp>
        <p:nvSpPr>
          <p:cNvPr id="7" name="Выноска со стрелкой влево 6"/>
          <p:cNvSpPr/>
          <p:nvPr/>
        </p:nvSpPr>
        <p:spPr>
          <a:xfrm>
            <a:off x="6000760" y="4429132"/>
            <a:ext cx="2143140" cy="9144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0977"/>
            </a:avLst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 основным событием </a:t>
            </a:r>
            <a:endParaRPr lang="ru-RU" b="1" dirty="0"/>
          </a:p>
        </p:txBody>
      </p:sp>
      <p:pic>
        <p:nvPicPr>
          <p:cNvPr id="8" name="Picture 4" descr="C:\Users\User\Desktop\картинки с шаттерстока\shutterstock_20236876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8927" y="2857496"/>
            <a:ext cx="2857520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96887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ru-RU" altLang="ru-RU" sz="2400" dirty="0" smtClean="0"/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2400" dirty="0" smtClean="0"/>
              <a:t>Изменилось количество заданий в экзаменационной работе (количество заданий сократилось 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с 18 до 15</a:t>
            </a:r>
            <a:r>
              <a:rPr lang="ru-RU" altLang="ru-RU" sz="2400" dirty="0" smtClean="0"/>
              <a:t>). Изменен максимальный балл за выполнение работы (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уменьшен с 42 до 39).</a:t>
            </a:r>
            <a:r>
              <a:rPr lang="ru-RU" altLang="ru-RU" sz="2400" dirty="0" smtClean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2400" dirty="0" smtClean="0"/>
              <a:t>Задания в варианте представлены в режиме 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сквозной нумерации</a:t>
            </a:r>
            <a:r>
              <a:rPr lang="ru-RU" altLang="ru-RU" sz="2400" dirty="0" smtClean="0"/>
              <a:t> без буквенных обозначений А, В, С. 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altLang="ru-RU" sz="2400" b="1" dirty="0" smtClean="0">
                <a:solidFill>
                  <a:srgbClr val="FF0000"/>
                </a:solidFill>
              </a:rPr>
              <a:t>Добавлены два альтернативных задания 15.2 и 15.3</a:t>
            </a:r>
            <a:r>
              <a:rPr lang="ru-RU" altLang="ru-RU" sz="2400" dirty="0" smtClean="0"/>
              <a:t> (сочинение-рассуждение).</a:t>
            </a:r>
            <a:endParaRPr lang="ru-RU" sz="2400" dirty="0">
              <a:solidFill>
                <a:srgbClr val="1C1C1C"/>
              </a:solidFill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25538"/>
          </a:xfrm>
        </p:spPr>
        <p:txBody>
          <a:bodyPr/>
          <a:lstStyle/>
          <a:p>
            <a:r>
              <a:rPr lang="ru-RU" altLang="ru-RU" sz="4000" dirty="0" smtClean="0"/>
              <a:t/>
            </a:r>
            <a:br>
              <a:rPr lang="ru-RU" altLang="ru-RU" sz="4000" dirty="0" smtClean="0"/>
            </a:br>
            <a:r>
              <a:rPr lang="ru-RU" altLang="ru-RU" sz="2400" dirty="0" smtClean="0"/>
              <a:t> </a:t>
            </a:r>
            <a:r>
              <a:rPr lang="ru-RU" altLang="ru-RU" sz="2400" b="1" dirty="0" smtClean="0">
                <a:solidFill>
                  <a:srgbClr val="C00000"/>
                </a:solidFill>
              </a:rPr>
              <a:t>Справка об  изменениях КИМ по русскому языку  основного государственного</a:t>
            </a:r>
            <a:r>
              <a:rPr lang="en-US" altLang="ru-RU" sz="2400" b="1" dirty="0" smtClean="0">
                <a:solidFill>
                  <a:srgbClr val="C00000"/>
                </a:solidFill>
              </a:rPr>
              <a:t> </a:t>
            </a:r>
            <a:r>
              <a:rPr lang="ru-RU" altLang="ru-RU" sz="2400" b="1" dirty="0" smtClean="0">
                <a:solidFill>
                  <a:srgbClr val="C00000"/>
                </a:solidFill>
              </a:rPr>
              <a:t>экзамена (ОГЭ) в 2015</a:t>
            </a:r>
            <a:r>
              <a:rPr lang="en-US" altLang="ru-RU" sz="2400" b="1" dirty="0" smtClean="0">
                <a:solidFill>
                  <a:srgbClr val="C00000"/>
                </a:solidFill>
              </a:rPr>
              <a:t> </a:t>
            </a:r>
            <a:r>
              <a:rPr lang="ru-RU" altLang="ru-RU" sz="2400" b="1" dirty="0" smtClean="0"/>
              <a:t>г</a:t>
            </a:r>
            <a:r>
              <a:rPr lang="ru-RU" altLang="ru-RU" sz="1200" b="1" dirty="0" smtClean="0"/>
              <a:t>.</a:t>
            </a:r>
            <a:endParaRPr lang="ru-RU" altLang="ru-RU" sz="1200" dirty="0" smtClean="0"/>
          </a:p>
        </p:txBody>
      </p:sp>
      <p:pic>
        <p:nvPicPr>
          <p:cNvPr id="8" name="Picture 36" descr="shutterstock_2049999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4474385"/>
            <a:ext cx="3174993" cy="1731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altLang="ru-RU" sz="2800" b="1" dirty="0" smtClean="0">
                <a:solidFill>
                  <a:srgbClr val="C00000"/>
                </a:solidFill>
              </a:rPr>
              <a:t>Примерная схема анализа текста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2143116"/>
            <a:ext cx="4857784" cy="428628"/>
          </a:xfrm>
          <a:prstGeom prst="rect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dirty="0" smtClean="0"/>
          </a:p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Понимание смысла текста</a:t>
            </a:r>
          </a:p>
          <a:p>
            <a:pPr algn="ctr"/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3143248"/>
            <a:ext cx="4857784" cy="500066"/>
          </a:xfrm>
          <a:prstGeom prst="rect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r>
              <a:rPr lang="ru-RU" altLang="ru-RU" sz="1600" b="1" dirty="0" smtClean="0">
                <a:solidFill>
                  <a:schemeClr val="bg1"/>
                </a:solidFill>
              </a:rPr>
              <a:t>Формулировка тезиса о смысле </a:t>
            </a:r>
          </a:p>
          <a:p>
            <a:pPr algn="ctr" eaLnBrk="1" hangingPunct="1">
              <a:buFontTx/>
              <a:buNone/>
            </a:pPr>
            <a:r>
              <a:rPr lang="ru-RU" altLang="ru-RU" sz="1600" b="1" dirty="0" smtClean="0">
                <a:solidFill>
                  <a:schemeClr val="bg1"/>
                </a:solidFill>
              </a:rPr>
              <a:t>фразы текста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4286256"/>
            <a:ext cx="4857784" cy="428628"/>
          </a:xfrm>
          <a:prstGeom prst="rect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ru-RU" sz="1600" dirty="0" smtClean="0"/>
          </a:p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Развертывание тезиса с помощью комментариев к нему</a:t>
            </a:r>
          </a:p>
          <a:p>
            <a:pPr algn="ctr"/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5286388"/>
            <a:ext cx="4857784" cy="428628"/>
          </a:xfrm>
          <a:prstGeom prst="rect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Обоснование высказанного суждения с помощью аргументов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429124" y="2643182"/>
            <a:ext cx="285752" cy="428628"/>
          </a:xfrm>
          <a:prstGeom prst="downArrow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0800000">
            <a:off x="4429124" y="3714752"/>
            <a:ext cx="285752" cy="428628"/>
          </a:xfrm>
          <a:prstGeom prst="downArrow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429124" y="4786322"/>
            <a:ext cx="285752" cy="428628"/>
          </a:xfrm>
          <a:prstGeom prst="downArrow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16" descr="C:\Users\User\Desktop\картинки с шаттерстока\shutterstock_14473266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571612"/>
            <a:ext cx="1500198" cy="4000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6" descr="C:\Users\User\Desktop\картинки с шаттерстока\shutterstock_1447326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43802" y="1643050"/>
            <a:ext cx="150019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15.2.  Композиция сочинения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71736" y="2000240"/>
            <a:ext cx="4500594" cy="571504"/>
          </a:xfrm>
          <a:prstGeom prst="roundRect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 smtClean="0"/>
          </a:p>
          <a:p>
            <a:pPr lvl="0" algn="ctr"/>
            <a:r>
              <a:rPr lang="ru-RU" b="1" dirty="0" smtClean="0"/>
              <a:t>Толкование высказывания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71736" y="3143248"/>
            <a:ext cx="4500594" cy="571504"/>
          </a:xfrm>
          <a:prstGeom prst="roundRect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/>
              <a:t>Первый аргумент из текста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71736" y="4214818"/>
            <a:ext cx="4500594" cy="571504"/>
          </a:xfrm>
          <a:prstGeom prst="roundRect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/>
              <a:t>Второй  аргумент  из  текста 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71736" y="5286388"/>
            <a:ext cx="4500594" cy="571504"/>
          </a:xfrm>
          <a:prstGeom prst="roundRect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Вывод</a:t>
            </a:r>
            <a:endParaRPr lang="ru-RU" b="1" dirty="0"/>
          </a:p>
        </p:txBody>
      </p:sp>
      <p:sp>
        <p:nvSpPr>
          <p:cNvPr id="8" name="Стрелка вниз 7"/>
          <p:cNvSpPr/>
          <p:nvPr/>
        </p:nvSpPr>
        <p:spPr>
          <a:xfrm>
            <a:off x="4643438" y="2714620"/>
            <a:ext cx="357190" cy="357190"/>
          </a:xfrm>
          <a:prstGeom prst="downArrow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643438" y="3786190"/>
            <a:ext cx="357190" cy="357190"/>
          </a:xfrm>
          <a:prstGeom prst="downArrow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643438" y="4857760"/>
            <a:ext cx="357190" cy="357190"/>
          </a:xfrm>
          <a:prstGeom prst="downArrow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8" descr="shutterstock_16317661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85926"/>
            <a:ext cx="2357421" cy="4143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Вступление. 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Моё понимание высказывания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Чудом </a:t>
            </a:r>
            <a:r>
              <a:rPr lang="ru-RU" sz="2400" b="1" dirty="0" smtClean="0">
                <a:cs typeface="Times New Roman" pitchFamily="18" charset="0"/>
              </a:rPr>
              <a:t>мы называем что-то поразительное, удивляющее нас своей необычностью. Почему же поступок доктора назван </a:t>
            </a: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чудом</a:t>
            </a:r>
            <a:r>
              <a:rPr lang="ru-RU" sz="2400" b="1" dirty="0" smtClean="0">
                <a:cs typeface="Times New Roman" pitchFamily="18" charset="0"/>
              </a:rPr>
              <a:t>, а сам Пирогов </a:t>
            </a: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святым</a:t>
            </a:r>
            <a:r>
              <a:rPr lang="ru-RU" sz="2400" b="1" dirty="0" smtClean="0">
                <a:cs typeface="Times New Roman" pitchFamily="18" charset="0"/>
              </a:rPr>
              <a:t> человеком? Для ответа на эти вопросы обратимся к тексту А.И. Куприна. </a:t>
            </a:r>
          </a:p>
          <a:p>
            <a:pPr algn="ctr"/>
            <a:endParaRPr lang="ru-RU" sz="2400" b="1" dirty="0"/>
          </a:p>
        </p:txBody>
      </p:sp>
      <p:pic>
        <p:nvPicPr>
          <p:cNvPr id="5" name="Picture 6" descr="shutterstock_7037523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99331" y="1714490"/>
            <a:ext cx="3944669" cy="451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аргумент из текста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400" b="1" dirty="0" smtClean="0">
                <a:cs typeface="Times New Roman" pitchFamily="18" charset="0"/>
              </a:rPr>
              <a:t>Для </a:t>
            </a:r>
            <a:r>
              <a:rPr lang="ru-RU" sz="2400" b="1" dirty="0" err="1" smtClean="0">
                <a:cs typeface="Times New Roman" pitchFamily="18" charset="0"/>
              </a:rPr>
              <a:t>Мерцалова</a:t>
            </a:r>
            <a:r>
              <a:rPr lang="ru-RU" sz="2400" b="1" dirty="0" smtClean="0">
                <a:cs typeface="Times New Roman" pitchFamily="18" charset="0"/>
              </a:rPr>
              <a:t>, находящегося на грани отчаяния, чудом кажется уже то, что незнакомый человек не остался равнодушным, как многие окружающие, а пришёл на помощь нуждающимся людям.</a:t>
            </a:r>
            <a:endParaRPr lang="ru-RU" sz="2400" b="1" dirty="0"/>
          </a:p>
        </p:txBody>
      </p:sp>
      <p:pic>
        <p:nvPicPr>
          <p:cNvPr id="5" name="Picture 2" descr="shutterstock_16768663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7917" y="1600200"/>
            <a:ext cx="389916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Второй пример из текста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429124" y="1600200"/>
            <a:ext cx="4357718" cy="4525963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cs typeface="Times New Roman" pitchFamily="18" charset="0"/>
              </a:rPr>
              <a:t>Святыми мы называем людей, которые, не думая о себе, несут в мир добро, творят чудеса. Именно таким изображён доктор Пирогов, не пожалевший ни своего времени, ни денег для  бедняков. Не случайно </a:t>
            </a:r>
            <a:r>
              <a:rPr lang="ru-RU" sz="2000" b="1" dirty="0" err="1" smtClean="0">
                <a:solidFill>
                  <a:schemeClr val="accent5">
                    <a:lumMod val="25000"/>
                  </a:schemeClr>
                </a:solidFill>
                <a:cs typeface="Times New Roman" pitchFamily="18" charset="0"/>
              </a:rPr>
              <a:t>Мерцалов</a:t>
            </a: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cs typeface="Times New Roman" pitchFamily="18" charset="0"/>
              </a:rPr>
              <a:t> хочет знать имя человека,  за которого его дети  будут молиться, а Гриша сравнивает доктора с ангелом</a:t>
            </a:r>
            <a:r>
              <a:rPr lang="ru-RU" sz="2000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solidFill>
                <a:schemeClr val="accent5">
                  <a:lumMod val="25000"/>
                </a:schemeClr>
              </a:solidFill>
            </a:endParaRPr>
          </a:p>
          <a:p>
            <a:pPr algn="ctr">
              <a:buNone/>
            </a:pPr>
            <a:endParaRPr lang="ru-RU" sz="1800" dirty="0"/>
          </a:p>
        </p:txBody>
      </p:sp>
      <p:pic>
        <p:nvPicPr>
          <p:cNvPr id="5" name="Picture 7" descr="shutterstock_14024864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1587619"/>
            <a:ext cx="3214710" cy="4413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  <a:cs typeface="Times New Roman" pitchFamily="18" charset="0"/>
              </a:rPr>
              <a:t>Итак, А.И. Куприн показывает, что добро может творить настоящие чудеса, изменить к лучшему жизнь окружающих нас людей.</a:t>
            </a:r>
          </a:p>
          <a:p>
            <a:endParaRPr lang="ru-RU" sz="1800" dirty="0"/>
          </a:p>
        </p:txBody>
      </p:sp>
      <p:pic>
        <p:nvPicPr>
          <p:cNvPr id="5" name="Picture 8" descr="shutterstock_6735930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96946" y="1500174"/>
            <a:ext cx="4359460" cy="4500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hutterstock_9655945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       </a:t>
            </a:r>
            <a:r>
              <a:rPr lang="ru-RU" b="1" dirty="0" smtClean="0">
                <a:solidFill>
                  <a:srgbClr val="C00000"/>
                </a:solidFill>
              </a:rPr>
              <a:t>Пишем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сочинение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</a:t>
            </a:r>
            <a:r>
              <a:rPr lang="ru-RU" b="1" dirty="0" smtClean="0">
                <a:solidFill>
                  <a:srgbClr val="C00000"/>
                </a:solidFill>
              </a:rPr>
              <a:t>15.1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Задание 15.1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600" dirty="0" smtClean="0">
                <a:cs typeface="Times New Roman" pitchFamily="18" charset="0"/>
              </a:rPr>
              <a:t>Напишите сочинение-рассуждение, раскрывая смысл высказывания Константина Александровича Федина </a:t>
            </a:r>
            <a:r>
              <a:rPr lang="ru-RU" sz="1600" b="1" dirty="0" smtClean="0">
                <a:solidFill>
                  <a:srgbClr val="C00000"/>
                </a:solidFill>
                <a:cs typeface="Times New Roman" pitchFamily="18" charset="0"/>
              </a:rPr>
              <a:t>«Точность слова является не только требованием стиля, требованием вкуса, но, прежде всего, требованием смысла».</a:t>
            </a:r>
          </a:p>
          <a:p>
            <a:pPr algn="ctr">
              <a:buNone/>
            </a:pPr>
            <a:r>
              <a:rPr lang="ru-RU" sz="1600" dirty="0" smtClean="0">
                <a:cs typeface="Times New Roman" pitchFamily="18" charset="0"/>
              </a:rPr>
              <a:t>Аргументируя свой ответ, приведите </a:t>
            </a:r>
            <a:r>
              <a:rPr lang="ru-RU" sz="1600" b="1" dirty="0" smtClean="0">
                <a:cs typeface="Times New Roman" pitchFamily="18" charset="0"/>
              </a:rPr>
              <a:t>два </a:t>
            </a:r>
            <a:r>
              <a:rPr lang="ru-RU" sz="1600" dirty="0" smtClean="0">
                <a:cs typeface="Times New Roman" pitchFamily="18" charset="0"/>
              </a:rPr>
              <a:t>примера-аргумента из прочитанного текста.</a:t>
            </a:r>
          </a:p>
          <a:p>
            <a:pPr algn="ctr">
              <a:buNone/>
            </a:pPr>
            <a:r>
              <a:rPr lang="ru-RU" sz="1600" dirty="0" smtClean="0">
                <a:cs typeface="Times New Roman" pitchFamily="18" charset="0"/>
              </a:rPr>
              <a:t>Приводя примеры, указывайте номера нужных предложений или применяйте цитирование.</a:t>
            </a:r>
          </a:p>
          <a:p>
            <a:pPr algn="ctr">
              <a:buNone/>
            </a:pPr>
            <a:r>
              <a:rPr lang="ru-RU" sz="1600" dirty="0" smtClean="0">
                <a:cs typeface="Times New Roman" pitchFamily="18" charset="0"/>
              </a:rPr>
              <a:t>Вы можете писать работу в научном или публицистическом стиле, раскрывая тему на лингвистическом материале. Начать сочинение Вы можете словами К.А. Федина.</a:t>
            </a:r>
          </a:p>
          <a:p>
            <a:endParaRPr lang="ru-RU" sz="1600" dirty="0"/>
          </a:p>
        </p:txBody>
      </p:sp>
      <p:pic>
        <p:nvPicPr>
          <p:cNvPr id="5" name="Picture 4" descr="shutterstock_16241235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3487" y="1785926"/>
            <a:ext cx="3701268" cy="4357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15.1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оценивания</a:t>
            </a:r>
            <a:endParaRPr lang="ru-RU" sz="2800" dirty="0">
              <a:solidFill>
                <a:srgbClr val="C0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71472" y="1285860"/>
          <a:ext cx="8229600" cy="4998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4404"/>
                <a:gridCol w="5500726"/>
                <a:gridCol w="1614470"/>
              </a:tblGrid>
              <a:tr h="605343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Критерии оценивания сочинения-рассуждения на лингвистическую тему (15.1)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534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С</a:t>
                      </a:r>
                      <a:r>
                        <a:rPr lang="ru-RU" sz="900" b="1" dirty="0" smtClean="0">
                          <a:solidFill>
                            <a:srgbClr val="0070C0"/>
                          </a:solidFill>
                        </a:rPr>
                        <a:t>1</a:t>
                      </a:r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К1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70C0"/>
                          </a:solidFill>
                        </a:rPr>
                        <a:t>Наличие обоснованного ответа на поставленный вопрос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8298"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Экзаменуемый привёл рассуждение на теоретическом уровне.</a:t>
                      </a:r>
                      <a:r>
                        <a:rPr lang="ru-RU" sz="1500" baseline="0" dirty="0" smtClean="0"/>
                        <a:t> Фактических ошибок, связанных с пониманием тезиса, нет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77829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Экзаменуемый привёл рассуждение на теоретическом уровне.</a:t>
                      </a:r>
                      <a:r>
                        <a:rPr lang="ru-RU" sz="1500" baseline="0" dirty="0" smtClean="0"/>
                        <a:t> Допущена одна фактическая ошибка, связанная с пониманием тезиса.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216193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Экзаменуемый привёл рассуждение на теоретическом уровне.</a:t>
                      </a:r>
                      <a:r>
                        <a:rPr lang="ru-RU" sz="1500" baseline="0" dirty="0" smtClean="0"/>
                        <a:t> Допущено 2 и более фактических ошибок, связанная с пониманием тезиса,</a:t>
                      </a:r>
                    </a:p>
                    <a:p>
                      <a:r>
                        <a:rPr lang="ru-RU" sz="1500" baseline="0" dirty="0" smtClean="0"/>
                        <a:t>или</a:t>
                      </a:r>
                    </a:p>
                    <a:p>
                      <a:r>
                        <a:rPr lang="ru-RU" sz="1500" baseline="0" dirty="0" smtClean="0"/>
                        <a:t>тезис не доказан,</a:t>
                      </a:r>
                    </a:p>
                    <a:p>
                      <a:r>
                        <a:rPr lang="ru-RU" sz="1500" baseline="0" dirty="0" smtClean="0"/>
                        <a:t>или</a:t>
                      </a:r>
                    </a:p>
                    <a:p>
                      <a:r>
                        <a:rPr lang="ru-RU" sz="1500" baseline="0" dirty="0" smtClean="0"/>
                        <a:t>дано рассуждение вне контекста,</a:t>
                      </a:r>
                    </a:p>
                    <a:p>
                      <a:r>
                        <a:rPr lang="ru-RU" sz="1500" baseline="0" dirty="0" smtClean="0"/>
                        <a:t>или</a:t>
                      </a:r>
                    </a:p>
                    <a:p>
                      <a:r>
                        <a:rPr lang="ru-RU" sz="1500" baseline="0" dirty="0" smtClean="0"/>
                        <a:t>тезис доказан на бытовом уровне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15.1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оценивания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288302"/>
          <a:ext cx="8229600" cy="4895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1528"/>
                <a:gridCol w="6243710"/>
                <a:gridCol w="1014362"/>
              </a:tblGrid>
              <a:tr h="599844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C00000"/>
                          </a:solidFill>
                        </a:rPr>
                        <a:t>Критерии оценивания сочинения-рассуждения на лингвистическую тему (15.1)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9867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70C0"/>
                          </a:solidFill>
                        </a:rPr>
                        <a:t>С1К2</a:t>
                      </a:r>
                      <a:endParaRPr lang="ru-RU" sz="1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70C0"/>
                          </a:solidFill>
                        </a:rPr>
                        <a:t>Наличие примеров-аргументов</a:t>
                      </a:r>
                    </a:p>
                    <a:p>
                      <a:pPr algn="ctr"/>
                      <a:endParaRPr lang="ru-RU" sz="1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9867"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Экзаменуемый привёл 2 примера – аргумента </a:t>
                      </a:r>
                      <a:r>
                        <a:rPr lang="ru-RU" sz="1400" u="sng" dirty="0" smtClean="0"/>
                        <a:t>из текста</a:t>
                      </a:r>
                      <a:r>
                        <a:rPr lang="ru-RU" sz="1400" dirty="0" smtClean="0"/>
                        <a:t>, верно указав их</a:t>
                      </a:r>
                      <a:r>
                        <a:rPr lang="ru-RU" sz="1400" baseline="0" dirty="0" smtClean="0"/>
                        <a:t> роль в тексте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959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Экзаменуемый привёл 2 примера – аргумента </a:t>
                      </a:r>
                      <a:r>
                        <a:rPr lang="ru-RU" sz="1400" u="sng" dirty="0" smtClean="0"/>
                        <a:t>из текста</a:t>
                      </a:r>
                      <a:r>
                        <a:rPr lang="ru-RU" sz="1400" dirty="0" smtClean="0"/>
                        <a:t>, но</a:t>
                      </a:r>
                      <a:r>
                        <a:rPr lang="ru-RU" sz="1400" baseline="0" dirty="0" smtClean="0"/>
                        <a:t> не </a:t>
                      </a:r>
                      <a:r>
                        <a:rPr lang="ru-RU" sz="1400" dirty="0" smtClean="0"/>
                        <a:t> указал их</a:t>
                      </a:r>
                      <a:r>
                        <a:rPr lang="ru-RU" sz="1400" baseline="0" dirty="0" smtClean="0"/>
                        <a:t> роль в тексте,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/>
                        <a:t>или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/>
                        <a:t> привёл 2 примера – аргумента </a:t>
                      </a:r>
                      <a:r>
                        <a:rPr lang="ru-RU" sz="1400" u="sng" baseline="0" dirty="0" smtClean="0"/>
                        <a:t>из текста, </a:t>
                      </a:r>
                      <a:r>
                        <a:rPr lang="ru-RU" sz="1400" u="none" baseline="0" dirty="0" smtClean="0"/>
                        <a:t>указав  роль одного из них,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baseline="0" dirty="0" smtClean="0"/>
                        <a:t>или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baseline="0" dirty="0" smtClean="0"/>
                        <a:t>привёл 1 пример-аргумент из текста, указав его роль </a:t>
                      </a:r>
                      <a:r>
                        <a:rPr lang="ru-RU" sz="1400" u="sng" baseline="0" dirty="0" smtClean="0"/>
                        <a:t>в тексте</a:t>
                      </a:r>
                      <a:endParaRPr lang="ru-RU" sz="1400" u="sng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981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Экзаменуемый </a:t>
                      </a:r>
                      <a:r>
                        <a:rPr lang="ru-RU" sz="1400" u="none" baseline="0" dirty="0" smtClean="0"/>
                        <a:t>привёл 1 пример-аргумент </a:t>
                      </a:r>
                      <a:r>
                        <a:rPr lang="ru-RU" sz="1400" u="sng" baseline="0" dirty="0" smtClean="0"/>
                        <a:t>из текста</a:t>
                      </a:r>
                      <a:r>
                        <a:rPr lang="ru-RU" sz="1400" u="none" baseline="0" dirty="0" smtClean="0"/>
                        <a:t>, не указав его роль в тексте.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2759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Экзаменуемый не привёл ни одного примера-аргумента </a:t>
                      </a:r>
                      <a:r>
                        <a:rPr lang="ru-RU" sz="1400" u="sng" dirty="0" smtClean="0"/>
                        <a:t>,</a:t>
                      </a:r>
                      <a:r>
                        <a:rPr lang="ru-RU" sz="1400" u="sng" baseline="0" dirty="0" smtClean="0"/>
                        <a:t> и</a:t>
                      </a:r>
                      <a:r>
                        <a:rPr lang="ru-RU" sz="1400" u="none" baseline="0" dirty="0" smtClean="0"/>
                        <a:t>ллюстрирующего тезис</a:t>
                      </a:r>
                      <a:r>
                        <a:rPr lang="ru-RU" sz="1400" u="none" dirty="0" smtClean="0"/>
                        <a:t>,</a:t>
                      </a:r>
                    </a:p>
                    <a:p>
                      <a:r>
                        <a:rPr lang="ru-RU" sz="1400" dirty="0" smtClean="0"/>
                        <a:t>или</a:t>
                      </a:r>
                    </a:p>
                    <a:p>
                      <a:r>
                        <a:rPr lang="ru-RU" sz="1400" dirty="0" smtClean="0"/>
                        <a:t>привёл примеры-аргументы не из прочитанного текста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hutterstock_9655945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       </a:t>
            </a:r>
            <a:r>
              <a:rPr lang="ru-RU" b="1" dirty="0" smtClean="0">
                <a:solidFill>
                  <a:srgbClr val="C00000"/>
                </a:solidFill>
              </a:rPr>
              <a:t>Пишем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сочинение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15.3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требуется от ученика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 algn="ctr"/>
            <a:r>
              <a:rPr lang="ru-RU" sz="1800" b="1" dirty="0" smtClean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0070C0"/>
                </a:solidFill>
              </a:rPr>
              <a:t>истолковать смысл высказывания автора, прокомментировать его слова;</a:t>
            </a:r>
          </a:p>
          <a:p>
            <a:pPr lvl="0" algn="ctr"/>
            <a:r>
              <a:rPr lang="ru-RU" sz="1800" b="1" dirty="0" smtClean="0">
                <a:solidFill>
                  <a:srgbClr val="0070C0"/>
                </a:solidFill>
              </a:rPr>
              <a:t>найти в исходном тексте 2 примера языковых средств, упомянутых (или подразумеваемых) в цитате и определить их роль в тексте;</a:t>
            </a:r>
          </a:p>
          <a:p>
            <a:pPr lvl="0" algn="ctr"/>
            <a:r>
              <a:rPr lang="ru-RU" sz="1800" b="1" dirty="0" smtClean="0">
                <a:solidFill>
                  <a:srgbClr val="0070C0"/>
                </a:solidFill>
              </a:rPr>
              <a:t>аргументировать в сочинении свой ответ  найденными примерами из прочитанного текста;</a:t>
            </a:r>
          </a:p>
          <a:p>
            <a:pPr lvl="0" algn="ctr"/>
            <a:r>
              <a:rPr lang="ru-RU" sz="1800" b="1" dirty="0" smtClean="0">
                <a:solidFill>
                  <a:srgbClr val="0070C0"/>
                </a:solidFill>
              </a:rPr>
              <a:t>логично выстроить всю работу и грамотно её написать.</a:t>
            </a:r>
          </a:p>
        </p:txBody>
      </p:sp>
      <p:pic>
        <p:nvPicPr>
          <p:cNvPr id="5" name="Picture 4" descr="C:\Users\User\Desktop\картинки с шаттерстока\shutterstock_20236876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3487" y="2229644"/>
            <a:ext cx="3248025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работы с текстом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143108" y="1857364"/>
            <a:ext cx="5000660" cy="785818"/>
          </a:xfrm>
          <a:prstGeom prst="ellipse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/>
              <a:t>Внимательно читаем высказывание</a:t>
            </a:r>
            <a:endParaRPr lang="ru-RU" sz="1600" b="1" dirty="0"/>
          </a:p>
        </p:txBody>
      </p:sp>
      <p:sp>
        <p:nvSpPr>
          <p:cNvPr id="6" name="Овал 5"/>
          <p:cNvSpPr/>
          <p:nvPr/>
        </p:nvSpPr>
        <p:spPr>
          <a:xfrm>
            <a:off x="2143108" y="2857496"/>
            <a:ext cx="5000660" cy="785818"/>
          </a:xfrm>
          <a:prstGeom prst="ellipse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dirty="0" smtClean="0"/>
              <a:t> </a:t>
            </a:r>
            <a:r>
              <a:rPr lang="ru-RU" sz="1600" b="1" dirty="0" smtClean="0"/>
              <a:t>Выделяем в нём слова, связанные с лингвистикой</a:t>
            </a:r>
            <a:endParaRPr lang="ru-RU" sz="1600" b="1" dirty="0"/>
          </a:p>
        </p:txBody>
      </p:sp>
      <p:sp>
        <p:nvSpPr>
          <p:cNvPr id="7" name="Овал 6"/>
          <p:cNvSpPr/>
          <p:nvPr/>
        </p:nvSpPr>
        <p:spPr>
          <a:xfrm>
            <a:off x="2143108" y="3857628"/>
            <a:ext cx="5000660" cy="1000132"/>
          </a:xfrm>
          <a:prstGeom prst="ellipse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/>
              <a:t>Определяем, какие  языковые средства  следует искать  в тексте</a:t>
            </a:r>
            <a:endParaRPr lang="ru-RU" sz="1600" b="1" dirty="0"/>
          </a:p>
        </p:txBody>
      </p:sp>
      <p:sp>
        <p:nvSpPr>
          <p:cNvPr id="8" name="Овал 7"/>
          <p:cNvSpPr/>
          <p:nvPr/>
        </p:nvSpPr>
        <p:spPr>
          <a:xfrm>
            <a:off x="2000232" y="4929198"/>
            <a:ext cx="5000660" cy="1071570"/>
          </a:xfrm>
          <a:prstGeom prst="ellipse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 smtClean="0"/>
              <a:t>Находим в тексте аргумент 1 и аргумент 2 и определяем их роль</a:t>
            </a:r>
            <a:endParaRPr lang="ru-RU" sz="1600" b="1" dirty="0"/>
          </a:p>
        </p:txBody>
      </p:sp>
      <p:sp>
        <p:nvSpPr>
          <p:cNvPr id="9" name="Стрелка вниз 8"/>
          <p:cNvSpPr/>
          <p:nvPr/>
        </p:nvSpPr>
        <p:spPr>
          <a:xfrm>
            <a:off x="2571736" y="2571744"/>
            <a:ext cx="285752" cy="357190"/>
          </a:xfrm>
          <a:prstGeom prst="downArrow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2428860" y="4714884"/>
            <a:ext cx="285752" cy="357190"/>
          </a:xfrm>
          <a:prstGeom prst="downArrow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2571736" y="3643314"/>
            <a:ext cx="285752" cy="357190"/>
          </a:xfrm>
          <a:prstGeom prst="downArrow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8" descr="shutterstock_9795151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1571612"/>
            <a:ext cx="1928793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Композиция сочинения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1857364"/>
            <a:ext cx="5000660" cy="714380"/>
          </a:xfrm>
          <a:prstGeom prst="rect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/>
              <a:t>Вступление. Рассуждение о смысле высказывания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3000372"/>
            <a:ext cx="5000660" cy="571504"/>
          </a:xfrm>
          <a:prstGeom prst="rect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/>
              <a:t>Первый пример-аргумент и его роль в тексте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4000504"/>
            <a:ext cx="5000660" cy="571504"/>
          </a:xfrm>
          <a:prstGeom prst="rect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/>
              <a:t>Второй пример-аргумент и его роль в тексте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3108" y="5072074"/>
            <a:ext cx="5000660" cy="500066"/>
          </a:xfrm>
          <a:prstGeom prst="rect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Вывод</a:t>
            </a:r>
            <a:endParaRPr lang="ru-RU" b="1" dirty="0"/>
          </a:p>
        </p:txBody>
      </p:sp>
      <p:sp>
        <p:nvSpPr>
          <p:cNvPr id="8" name="Стрелка вниз 7"/>
          <p:cNvSpPr/>
          <p:nvPr/>
        </p:nvSpPr>
        <p:spPr>
          <a:xfrm>
            <a:off x="4429124" y="2643182"/>
            <a:ext cx="357190" cy="357190"/>
          </a:xfrm>
          <a:prstGeom prst="downArrow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429124" y="4643446"/>
            <a:ext cx="357190" cy="357190"/>
          </a:xfrm>
          <a:prstGeom prst="downArrow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429124" y="3643314"/>
            <a:ext cx="357190" cy="357190"/>
          </a:xfrm>
          <a:prstGeom prst="downArrow">
            <a:avLst/>
          </a:prstGeom>
          <a:solidFill>
            <a:srgbClr val="AFA251"/>
          </a:solidFill>
          <a:ln>
            <a:solidFill>
              <a:srgbClr val="AFA25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7" descr="C:\Users\User\Desktop\картинки с шаттерстока\shutterstock_11648302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00174"/>
            <a:ext cx="2000232" cy="4286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 ДЛЯ РАБОТЫ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5" descr="shutterstock_13186633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4065" y="1428736"/>
            <a:ext cx="7351697" cy="4568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450850" algn="just">
              <a:spcBef>
                <a:spcPct val="0"/>
              </a:spcBef>
              <a:buNone/>
            </a:pPr>
            <a:r>
              <a:rPr lang="ru-RU" sz="2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(1) Странная вещь </a:t>
            </a:r>
            <a:r>
              <a:rPr lang="ru-RU" sz="2000" i="1" dirty="0" smtClean="0"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книга. (2) Есть в ней что-то загадочное, мистическое. </a:t>
            </a:r>
            <a:endParaRPr lang="ru-RU" sz="2000" dirty="0" smtClean="0">
              <a:latin typeface="Arial" pitchFamily="34" charset="0"/>
            </a:endParaRPr>
          </a:p>
          <a:p>
            <a:pPr marL="0" lvl="0" indent="450850" algn="just" eaLnBrk="0" hangingPunct="0">
              <a:spcBef>
                <a:spcPct val="0"/>
              </a:spcBef>
              <a:buNone/>
            </a:pPr>
            <a:r>
              <a:rPr lang="ru-RU" sz="2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(3) Да, странная это вещь </a:t>
            </a:r>
            <a:r>
              <a:rPr lang="ru-RU" sz="2000" i="1" dirty="0" smtClean="0"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книга. (4) Стоит она на полке тихо, спокойно, как и многие другие предметы в вашей комнате. (5) Но вот вы берёте её в руки, открываете, читаете, закрываете, ставите на полку и </a:t>
            </a:r>
            <a:r>
              <a:rPr lang="ru-RU" sz="2000" i="1" dirty="0" smtClean="0"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lang="ru-RU" sz="2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всё?(6)А разве что-то в вас не переменилось? (7) Прислушаемся к себе: разве после чтения книги не звучала в вашей душе какая-то новая струнка, не поселилась в голове какая-то новая дума? (8)Разве не захотелось что-то пересмотреть в своём характере, в своих взаимоотношениях с людьми, с природой? </a:t>
            </a:r>
            <a:endParaRPr lang="ru-RU" sz="2000" dirty="0" smtClean="0">
              <a:latin typeface="Arial" pitchFamily="34" charset="0"/>
            </a:endParaRPr>
          </a:p>
          <a:p>
            <a:pPr marL="0" lvl="0" indent="450850" algn="just" eaLnBrk="0" hangingPunct="0">
              <a:spcBef>
                <a:spcPct val="0"/>
              </a:spcBef>
              <a:buNone/>
            </a:pPr>
            <a:r>
              <a:rPr lang="ru-RU" sz="2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(9) Книга</a:t>
            </a:r>
            <a:r>
              <a:rPr lang="ru-RU" sz="2000" i="1" dirty="0" smtClean="0"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lang="ru-RU" sz="20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(10) Это ведь кусочек духовного опыта человечества. (11) Читая, мы вольно или невольно перерабатываем этот опыт, сопоставляем с ним свои жизненные приобретения и потери. </a:t>
            </a:r>
            <a:endParaRPr lang="ru-RU" sz="2000" dirty="0" smtClean="0">
              <a:latin typeface="Arial" pitchFamily="34" charset="0"/>
            </a:endParaRPr>
          </a:p>
          <a:p>
            <a:pPr marL="0" lvl="0" indent="450850" algn="just" eaLnBrk="0" hangingPunct="0">
              <a:spcBef>
                <a:spcPct val="0"/>
              </a:spcBef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(12) В общем, с помощью книги мы самосовершенствуемся.   </a:t>
            </a:r>
            <a:endParaRPr lang="ru-RU" sz="2000" b="1" dirty="0" smtClean="0">
              <a:solidFill>
                <a:srgbClr val="C00000"/>
              </a:solidFill>
              <a:latin typeface="Arial" pitchFamily="34" charset="0"/>
            </a:endParaRPr>
          </a:p>
          <a:p>
            <a:pPr>
              <a:buNone/>
            </a:pPr>
            <a:endParaRPr lang="ru-RU" sz="11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15.2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2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accent6"/>
                </a:solidFill>
                <a:cs typeface="Times New Roman" pitchFamily="18" charset="0"/>
              </a:rPr>
              <a:t>Напишите сочинение-рассуждение. Объясните, как Вы понимаете смысл предложения текста:</a:t>
            </a:r>
          </a:p>
          <a:p>
            <a:pPr lvl="0" algn="ctr"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 общем, с помощью книги мы самосовершенствуемся». </a:t>
            </a:r>
            <a:endParaRPr lang="ru-RU" sz="2000" b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dirty="0" smtClean="0">
                <a:solidFill>
                  <a:schemeClr val="accent6"/>
                </a:solidFill>
                <a:cs typeface="Times New Roman" pitchFamily="18" charset="0"/>
              </a:rPr>
              <a:t>               Приведите в сочинении два аргумента из прочитанного текста, подтверждающих Ваши рассуждения.</a:t>
            </a:r>
          </a:p>
          <a:p>
            <a:pPr algn="ctr">
              <a:buNone/>
            </a:pPr>
            <a:r>
              <a:rPr lang="ru-RU" sz="1600" dirty="0" smtClean="0">
                <a:solidFill>
                  <a:schemeClr val="accent6"/>
                </a:solidFill>
                <a:cs typeface="Times New Roman" pitchFamily="18" charset="0"/>
              </a:rPr>
              <a:t>               Приводя примеры, указывайте номера нужных предложений или применяйте цитирование.</a:t>
            </a:r>
          </a:p>
          <a:p>
            <a:endParaRPr lang="ru-RU" sz="1600" dirty="0"/>
          </a:p>
        </p:txBody>
      </p:sp>
      <p:pic>
        <p:nvPicPr>
          <p:cNvPr id="6" name="Picture 4" descr="shutterstock_16241235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3487" y="2239169"/>
            <a:ext cx="3248025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РАБОТЫ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Определите тему (о чём говорится в тексте?).</a:t>
                      </a:r>
                    </a:p>
                    <a:p>
                      <a:pPr algn="ctr"/>
                      <a:endParaRPr lang="ru-RU" sz="20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C00000"/>
                          </a:solidFill>
                        </a:rPr>
                        <a:t>Книга</a:t>
                      </a:r>
                      <a:endParaRPr lang="ru-RU" sz="20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Выделите ключевые слова, которые помогают понять смысл текста.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Глаголы</a:t>
                      </a:r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пересмотреть, перерабатываем, сопоставляем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самосовершенствуемся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kumimoji="0" lang="ru-RU" sz="16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Имена существительные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книга,  дума, опыт</a:t>
                      </a:r>
                      <a:endParaRPr lang="ru-RU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Опираясь на ключевые слова, сформулируйте основную мысль текста (зачем?).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Выразите собственное мнение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, сформулировав </a:t>
                      </a: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тезис</a:t>
                      </a: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endParaRPr lang="ru-RU" sz="1600" dirty="0" smtClean="0"/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Тезис</a:t>
                      </a:r>
                      <a:r>
                        <a:rPr kumimoji="0" lang="ru-RU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kumimoji="0" lang="ru-RU" sz="1600" b="1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Книга заставляет нас переосмыслить отношения с людьми, с окружающим миром, пересмотреть что-то в своём характере. С помощью книги мы переоцениваем свой и чужой жизненный опыт, становимся лучше.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Практикум: Как начать?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43296" cy="4525963"/>
          </a:xfrm>
        </p:spPr>
        <p:txBody>
          <a:bodyPr/>
          <a:lstStyle/>
          <a:p>
            <a:pPr lvl="0" algn="ctr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вопроса, который позволит сформулировать тезис.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000496" y="1600200"/>
            <a:ext cx="4686304" cy="4525963"/>
          </a:xfrm>
        </p:spPr>
        <p:txBody>
          <a:bodyPr/>
          <a:lstStyle/>
          <a:p>
            <a:pPr algn="ctr">
              <a:buNone/>
            </a:pPr>
            <a:endParaRPr lang="ru-RU" sz="2400" b="1" i="1" dirty="0" smtClean="0"/>
          </a:p>
          <a:p>
            <a:pPr algn="ctr">
              <a:buNone/>
            </a:pPr>
            <a:r>
              <a:rPr lang="ru-RU" sz="2400" b="1" i="1" dirty="0" smtClean="0">
                <a:solidFill>
                  <a:srgbClr val="0070C0"/>
                </a:solidFill>
              </a:rPr>
              <a:t>Книга… Что дает она человечеству? Давайте поразмышляем над этим вопросом, обратившись к тексту Н.Морозова.</a:t>
            </a:r>
            <a:endParaRPr lang="ru-RU" sz="24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6" name="Picture 4" descr="C:\Users\User\Desktop\картинки с шаттерстока\shutterstock_2023687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3500438"/>
            <a:ext cx="2390769" cy="2404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shutterstock_1676866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240" y="1785926"/>
            <a:ext cx="3965322" cy="4331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Практикум: Как начать?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4488"/>
            <a:ext cx="4038600" cy="4411675"/>
          </a:xfrm>
        </p:spPr>
        <p:txBody>
          <a:bodyPr/>
          <a:lstStyle/>
          <a:p>
            <a:pPr lvl="0" algn="ctr">
              <a:buNone/>
            </a:pPr>
            <a:endParaRPr lang="ru-RU" sz="2000" dirty="0" smtClean="0"/>
          </a:p>
          <a:p>
            <a:pPr lvl="0"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С предложенной фразы:</a:t>
            </a:r>
          </a:p>
          <a:p>
            <a:pPr lvl="0" algn="ctr">
              <a:buNone/>
            </a:pPr>
            <a:r>
              <a:rPr lang="ru-RU" sz="2000" dirty="0" smtClean="0"/>
              <a:t>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 общем, с помощью книги мы самосовершенствуемся». </a:t>
            </a:r>
            <a:endParaRPr lang="ru-RU" sz="2000" b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1600" b="1" i="1" dirty="0" smtClean="0">
                <a:solidFill>
                  <a:srgbClr val="C00000"/>
                </a:solidFill>
              </a:rPr>
              <a:t>	</a:t>
            </a:r>
          </a:p>
          <a:p>
            <a:pPr algn="ctr">
              <a:buNone/>
            </a:pPr>
            <a:r>
              <a:rPr lang="ru-RU" sz="1600" b="1" i="1" dirty="0" smtClean="0">
                <a:solidFill>
                  <a:srgbClr val="C00000"/>
                </a:solidFill>
              </a:rPr>
              <a:t>	</a:t>
            </a:r>
            <a:r>
              <a:rPr lang="ru-RU" sz="2000" b="1" i="1" dirty="0" smtClean="0">
                <a:solidFill>
                  <a:srgbClr val="C00000"/>
                </a:solidFill>
              </a:rPr>
              <a:t>«С помощью книги мы самосовершенствуемся»</a:t>
            </a:r>
            <a:r>
              <a:rPr lang="ru-RU" sz="2000" b="1" i="1" dirty="0" smtClean="0"/>
              <a:t>. </a:t>
            </a:r>
            <a:r>
              <a:rPr lang="ru-RU" sz="2000" b="1" i="1" dirty="0" smtClean="0">
                <a:solidFill>
                  <a:srgbClr val="0070C0"/>
                </a:solidFill>
              </a:rPr>
              <a:t>Так заканчивается предложенный нам для анализа фрагмент произведения.  Н.Морозов заставляет нас задуматься над тем, что книга для каждого из нас является  другом, учителем, источником знаний.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utterstock_1624123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2000240"/>
            <a:ext cx="4071966" cy="3976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Практикум: Как начать?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600" b="1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Начните сочинение со слов :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 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Передо мной фрагмент текста </a:t>
            </a:r>
            <a:r>
              <a:rPr lang="ru-RU" sz="1600" b="1" dirty="0" smtClean="0">
                <a:latin typeface="Times New Roman"/>
                <a:ea typeface="Calibri"/>
                <a:cs typeface="Times New Roman"/>
              </a:rPr>
              <a:t>(ФИО). </a:t>
            </a:r>
            <a:r>
              <a:rPr lang="ru-RU" sz="16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О чем говорит автор?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На этот вопрос ответ однозначен: в тексте речь идёт о… (называем тему)</a:t>
            </a: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 algn="ctr">
              <a:buNone/>
            </a:pPr>
            <a:r>
              <a:rPr lang="ru-RU" b="1" i="1" dirty="0" smtClean="0">
                <a:solidFill>
                  <a:srgbClr val="0070C0"/>
                </a:solidFill>
                <a:latin typeface="Calibri"/>
                <a:ea typeface="Times New Roman"/>
              </a:rPr>
              <a:t>Передо мной текст Н.Морозова. Автор рассуждает о значении книги в нашей</a:t>
            </a:r>
          </a:p>
          <a:p>
            <a:pPr marL="514350" indent="-514350" algn="ctr">
              <a:buNone/>
            </a:pPr>
            <a:r>
              <a:rPr lang="ru-RU" b="1" i="1" dirty="0" smtClean="0">
                <a:solidFill>
                  <a:srgbClr val="0070C0"/>
                </a:solidFill>
                <a:latin typeface="Calibri"/>
                <a:ea typeface="Times New Roman"/>
              </a:rPr>
              <a:t>жизни, утверждая, что она воспитывает нас, помогает «самосовершенствоваться».</a:t>
            </a:r>
            <a:endParaRPr lang="ru-RU" b="1" i="1" dirty="0" smtClean="0">
              <a:solidFill>
                <a:srgbClr val="0070C0"/>
              </a:solidFill>
            </a:endParaRPr>
          </a:p>
          <a:p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15.3</a:t>
            </a:r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dirty="0" smtClean="0"/>
              <a:t> </a:t>
            </a:r>
            <a:r>
              <a:rPr lang="ru-RU" sz="2000" dirty="0" smtClean="0"/>
              <a:t>Как Вы понимаете значение слова </a:t>
            </a:r>
            <a:r>
              <a:rPr lang="ru-RU" sz="2000" b="1" dirty="0" smtClean="0">
                <a:solidFill>
                  <a:srgbClr val="C00000"/>
                </a:solidFill>
              </a:rPr>
              <a:t>ЧЕЛОВЕЧНОСТЬ? </a:t>
            </a:r>
          </a:p>
          <a:p>
            <a:pPr algn="ctr">
              <a:buNone/>
            </a:pPr>
            <a:r>
              <a:rPr lang="ru-RU" sz="2000" dirty="0" smtClean="0"/>
              <a:t>Сформулируйте и</a:t>
            </a:r>
            <a:r>
              <a:rPr lang="ru-RU" sz="2000" b="1" dirty="0" smtClean="0"/>
              <a:t> </a:t>
            </a:r>
            <a:r>
              <a:rPr lang="ru-RU" sz="2000" dirty="0" smtClean="0"/>
              <a:t>прокомментируйте данное Вами определение. Напишите сочинение - рассуждение на тему: </a:t>
            </a:r>
            <a:r>
              <a:rPr lang="ru-RU" sz="2000" b="1" dirty="0" smtClean="0">
                <a:solidFill>
                  <a:srgbClr val="C00000"/>
                </a:solidFill>
              </a:rPr>
              <a:t>«Что такое человечность»</a:t>
            </a:r>
            <a:r>
              <a:rPr lang="ru-RU" sz="2000" b="1" dirty="0" smtClean="0"/>
              <a:t>, </a:t>
            </a:r>
            <a:r>
              <a:rPr lang="ru-RU" sz="2000" dirty="0" smtClean="0"/>
              <a:t>взяв в качестве тезиса данное Вами определение. Аргументируя свой тезис, приведите 2 (два) примера-аргумента, подтверждающих Ваши рассуждения: </a:t>
            </a:r>
          </a:p>
          <a:p>
            <a:pPr algn="ctr">
              <a:buNone/>
            </a:pPr>
            <a:r>
              <a:rPr lang="ru-RU" sz="2000" b="1" dirty="0" smtClean="0"/>
              <a:t>один </a:t>
            </a:r>
            <a:r>
              <a:rPr lang="ru-RU" sz="2000" dirty="0" smtClean="0"/>
              <a:t>пример</a:t>
            </a:r>
            <a:r>
              <a:rPr lang="ru-RU" sz="2000" b="1" dirty="0" smtClean="0"/>
              <a:t>-  </a:t>
            </a:r>
            <a:r>
              <a:rPr lang="ru-RU" sz="2000" dirty="0" smtClean="0"/>
              <a:t>аргумент приведите из прочитанного текста, </a:t>
            </a:r>
          </a:p>
          <a:p>
            <a:pPr algn="ctr">
              <a:buNone/>
            </a:pPr>
            <a:r>
              <a:rPr lang="ru-RU" sz="2000" dirty="0" smtClean="0"/>
              <a:t>а </a:t>
            </a:r>
            <a:r>
              <a:rPr lang="ru-RU" sz="2000" b="1" dirty="0" smtClean="0"/>
              <a:t>второй – </a:t>
            </a:r>
            <a:r>
              <a:rPr lang="ru-RU" sz="2000" dirty="0" smtClean="0"/>
              <a:t>из Вашего жизненного опыта.</a:t>
            </a:r>
          </a:p>
          <a:p>
            <a:pPr algn="ctr">
              <a:buNone/>
            </a:pPr>
            <a:endParaRPr lang="ru-RU" sz="2000" dirty="0" smtClean="0"/>
          </a:p>
        </p:txBody>
      </p:sp>
      <p:pic>
        <p:nvPicPr>
          <p:cNvPr id="4" name="Picture 8" descr="shutterstock_979515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72330" y="3857628"/>
            <a:ext cx="1796892" cy="2378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shutterstock_1594965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3714752"/>
            <a:ext cx="2119338" cy="21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Практикум: Как начать?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600" b="1" dirty="0" smtClean="0">
                <a:ea typeface="Calibri"/>
                <a:cs typeface="Times New Roman"/>
              </a:rPr>
              <a:t>Начните со слов: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C00000"/>
                </a:solidFill>
                <a:ea typeface="Calibri"/>
                <a:cs typeface="Times New Roman"/>
              </a:rPr>
              <a:t>«</a:t>
            </a:r>
            <a:r>
              <a:rPr lang="ru-RU" sz="1600" b="1" dirty="0" smtClean="0">
                <a:solidFill>
                  <a:srgbClr val="C00000"/>
                </a:solidFill>
              </a:rPr>
              <a:t>Автор (ФИО), заканчивая своё рассуждение фразой «…» (написать её), заставляет нас задуматься над тем, что такое… и почему… (определить идею и тему текста, т.е. для чего написан текст и что хотел сказать автор).</a:t>
            </a:r>
          </a:p>
          <a:p>
            <a:pPr algn="ctr">
              <a:buNone/>
            </a:pPr>
            <a:endParaRPr lang="ru-RU" sz="16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900" b="1" dirty="0" smtClean="0">
                <a:solidFill>
                  <a:srgbClr val="C00000"/>
                </a:solidFill>
              </a:rPr>
              <a:t>Легко сказать…</a:t>
            </a:r>
            <a:endParaRPr lang="ru-RU" sz="9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 algn="ctr">
              <a:buNone/>
            </a:pPr>
            <a:endParaRPr lang="ru-RU" sz="1600" b="1" i="1" dirty="0" smtClean="0">
              <a:latin typeface="Calibri"/>
            </a:endParaRPr>
          </a:p>
          <a:p>
            <a:pPr marL="514350" indent="-514350" algn="ctr">
              <a:buNone/>
            </a:pPr>
            <a:r>
              <a:rPr lang="ru-RU" sz="1600" b="1" i="1" dirty="0" smtClean="0">
                <a:solidFill>
                  <a:srgbClr val="0070C0"/>
                </a:solidFill>
                <a:latin typeface="Calibri"/>
              </a:rPr>
              <a:t>Н.Морозов, заканчивая свое рассуждение</a:t>
            </a:r>
          </a:p>
          <a:p>
            <a:pPr marL="514350" indent="-514350" algn="ctr">
              <a:buNone/>
            </a:pPr>
            <a:r>
              <a:rPr lang="ru-RU" sz="1600" b="1" i="1" dirty="0" smtClean="0">
                <a:solidFill>
                  <a:srgbClr val="0070C0"/>
                </a:solidFill>
                <a:latin typeface="Calibri"/>
              </a:rPr>
              <a:t>предложением  «С помощью книги мы</a:t>
            </a:r>
          </a:p>
          <a:p>
            <a:pPr marL="514350" indent="-514350" algn="ctr">
              <a:buNone/>
            </a:pPr>
            <a:r>
              <a:rPr lang="ru-RU" sz="1600" b="1" i="1" dirty="0" smtClean="0">
                <a:solidFill>
                  <a:srgbClr val="0070C0"/>
                </a:solidFill>
                <a:latin typeface="Calibri"/>
              </a:rPr>
              <a:t>самосовершенствуемся», заставил меня</a:t>
            </a:r>
          </a:p>
          <a:p>
            <a:pPr marL="514350" indent="-514350" algn="ctr">
              <a:buNone/>
            </a:pPr>
            <a:r>
              <a:rPr lang="ru-RU" sz="1600" b="1" i="1" dirty="0" smtClean="0">
                <a:solidFill>
                  <a:srgbClr val="0070C0"/>
                </a:solidFill>
                <a:latin typeface="Calibri"/>
              </a:rPr>
              <a:t>задуматься о том, что такое книга и </a:t>
            </a:r>
          </a:p>
          <a:p>
            <a:pPr marL="514350" indent="-514350" algn="ctr">
              <a:buNone/>
            </a:pPr>
            <a:r>
              <a:rPr lang="ru-RU" sz="1600" b="1" i="1" dirty="0" smtClean="0">
                <a:solidFill>
                  <a:srgbClr val="0070C0"/>
                </a:solidFill>
                <a:latin typeface="Calibri"/>
              </a:rPr>
              <a:t>какую роль она играет в жизни каждого</a:t>
            </a:r>
          </a:p>
          <a:p>
            <a:pPr marL="514350" indent="-514350" algn="ctr">
              <a:buNone/>
            </a:pPr>
            <a:r>
              <a:rPr lang="ru-RU" sz="1600" b="1" i="1" dirty="0" smtClean="0">
                <a:solidFill>
                  <a:srgbClr val="0070C0"/>
                </a:solidFill>
                <a:latin typeface="Calibri"/>
              </a:rPr>
              <a:t>из нас. Книга заставляет человека </a:t>
            </a:r>
          </a:p>
          <a:p>
            <a:pPr marL="514350" indent="-514350" algn="ctr">
              <a:buNone/>
            </a:pPr>
            <a:r>
              <a:rPr lang="ru-RU" sz="1600" b="1" i="1" dirty="0" smtClean="0">
                <a:solidFill>
                  <a:srgbClr val="0070C0"/>
                </a:solidFill>
                <a:latin typeface="Calibri"/>
              </a:rPr>
              <a:t>переосмысливать свою жизнь, </a:t>
            </a:r>
          </a:p>
          <a:p>
            <a:pPr marL="514350" indent="-514350" algn="ctr">
              <a:buNone/>
            </a:pPr>
            <a:r>
              <a:rPr lang="ru-RU" sz="1600" b="1" i="1" dirty="0" smtClean="0">
                <a:solidFill>
                  <a:srgbClr val="0070C0"/>
                </a:solidFill>
                <a:latin typeface="Calibri"/>
              </a:rPr>
              <a:t>приобретать опыт, она является </a:t>
            </a:r>
          </a:p>
          <a:p>
            <a:pPr marL="514350" indent="-514350" algn="ctr">
              <a:buNone/>
            </a:pPr>
            <a:r>
              <a:rPr lang="ru-RU" sz="1600" b="1" i="1" dirty="0" smtClean="0">
                <a:solidFill>
                  <a:srgbClr val="0070C0"/>
                </a:solidFill>
                <a:latin typeface="Calibri"/>
              </a:rPr>
              <a:t>нашим учителем и воспитателем. </a:t>
            </a:r>
            <a:endParaRPr lang="ru-RU" sz="1600" b="1" i="1" dirty="0" smtClean="0">
              <a:solidFill>
                <a:srgbClr val="0070C0"/>
              </a:solidFill>
            </a:endParaRPr>
          </a:p>
          <a:p>
            <a:pPr algn="ctr"/>
            <a:endParaRPr lang="ru-RU" sz="16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Практикум: Как начать?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Используя Интернет, найдите интересную цитату, в которой заключен смысл предложенного для доказательства тезиса, и начните с неё сочинение.</a:t>
            </a: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 algn="ctr">
              <a:buNone/>
            </a:pPr>
            <a:endParaRPr lang="ru-RU" sz="1600" b="1" i="1" dirty="0" smtClean="0"/>
          </a:p>
          <a:p>
            <a:pPr marL="514350" indent="-514350" algn="ctr">
              <a:buNone/>
            </a:pPr>
            <a:r>
              <a:rPr lang="ru-RU" sz="1600" b="1" i="1" dirty="0" smtClean="0">
                <a:solidFill>
                  <a:srgbClr val="0070C0"/>
                </a:solidFill>
              </a:rPr>
              <a:t>Прочитав текст Н.Морозова, я </a:t>
            </a:r>
          </a:p>
          <a:p>
            <a:pPr marL="514350" indent="-514350" algn="ctr">
              <a:buNone/>
            </a:pPr>
            <a:r>
              <a:rPr lang="ru-RU" sz="1600" b="1" i="1" dirty="0" smtClean="0">
                <a:solidFill>
                  <a:srgbClr val="0070C0"/>
                </a:solidFill>
              </a:rPr>
              <a:t>вспомнила  слова Цицерона: </a:t>
            </a:r>
          </a:p>
          <a:p>
            <a:pPr marL="514350" indent="-514350" algn="ctr">
              <a:buNone/>
            </a:pPr>
            <a:r>
              <a:rPr lang="ru-RU" sz="1600" b="1" i="1" dirty="0" smtClean="0">
                <a:solidFill>
                  <a:srgbClr val="0070C0"/>
                </a:solidFill>
              </a:rPr>
              <a:t>Комната без книг подобна телу без</a:t>
            </a:r>
          </a:p>
          <a:p>
            <a:pPr marL="514350" indent="-514350" algn="ctr">
              <a:buNone/>
            </a:pPr>
            <a:r>
              <a:rPr lang="ru-RU" sz="1600" b="1" i="1" dirty="0" smtClean="0">
                <a:solidFill>
                  <a:srgbClr val="0070C0"/>
                </a:solidFill>
              </a:rPr>
              <a:t>души». Удивительно точные </a:t>
            </a:r>
          </a:p>
          <a:p>
            <a:pPr marL="514350" indent="-514350" algn="ctr">
              <a:buNone/>
            </a:pPr>
            <a:r>
              <a:rPr lang="ru-RU" sz="1600" b="1" i="1" dirty="0" smtClean="0">
                <a:solidFill>
                  <a:srgbClr val="0070C0"/>
                </a:solidFill>
              </a:rPr>
              <a:t>слова перекликаются с мыслями</a:t>
            </a:r>
          </a:p>
          <a:p>
            <a:pPr marL="514350" indent="-514350" algn="ctr">
              <a:buNone/>
            </a:pPr>
            <a:r>
              <a:rPr lang="ru-RU" sz="1600" b="1" i="1" dirty="0" smtClean="0">
                <a:solidFill>
                  <a:srgbClr val="0070C0"/>
                </a:solidFill>
              </a:rPr>
              <a:t>автора предложенного нам </a:t>
            </a:r>
          </a:p>
          <a:p>
            <a:pPr marL="514350" indent="-514350" algn="ctr">
              <a:buNone/>
            </a:pPr>
            <a:r>
              <a:rPr lang="ru-RU" sz="1600" b="1" i="1" dirty="0" smtClean="0">
                <a:solidFill>
                  <a:srgbClr val="0070C0"/>
                </a:solidFill>
              </a:rPr>
              <a:t>фрагмента. Действительно, без </a:t>
            </a:r>
          </a:p>
          <a:p>
            <a:pPr marL="514350" indent="-514350" algn="ctr">
              <a:buNone/>
            </a:pPr>
            <a:r>
              <a:rPr lang="ru-RU" sz="1600" b="1" i="1" dirty="0" smtClean="0">
                <a:solidFill>
                  <a:srgbClr val="0070C0"/>
                </a:solidFill>
              </a:rPr>
              <a:t>книги человек не проживет! 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1600" dirty="0"/>
          </a:p>
        </p:txBody>
      </p:sp>
      <p:pic>
        <p:nvPicPr>
          <p:cNvPr id="5" name="Picture 7" descr="C:\Users\User\Desktop\картинки с шаттерстока\shutterstock_1138131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8662" y="3571876"/>
            <a:ext cx="2586043" cy="2571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Практикум: Как завершить работу?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В заключение можно сделать вывод: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(пишем какой)</a:t>
            </a:r>
          </a:p>
          <a:p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endParaRPr lang="ru-RU" sz="2400" b="1" i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rgbClr val="0070C0"/>
                </a:solidFill>
              </a:rPr>
              <a:t>В заключение можно сделать вывод, что книга важна для человека, потому что она учит его, делает добрее, помогает ему перенять жизненный опыт.</a:t>
            </a:r>
            <a:endParaRPr lang="ru-RU" sz="2400" b="1" dirty="0" smtClean="0">
              <a:solidFill>
                <a:srgbClr val="0070C0"/>
              </a:solidFill>
            </a:endParaRPr>
          </a:p>
          <a:p>
            <a:endParaRPr lang="ru-RU" sz="1600" dirty="0"/>
          </a:p>
        </p:txBody>
      </p:sp>
      <p:pic>
        <p:nvPicPr>
          <p:cNvPr id="5" name="Picture 4" descr="shutterstock_1624123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3000372"/>
            <a:ext cx="3048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Практикум: Как завершить работу?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Подводя итог своим размышлениям, мы приходим к выводу, что…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600200"/>
            <a:ext cx="4400552" cy="4525963"/>
          </a:xfrm>
        </p:spPr>
        <p:txBody>
          <a:bodyPr/>
          <a:lstStyle/>
          <a:p>
            <a:pPr algn="ctr">
              <a:buNone/>
            </a:pPr>
            <a:endParaRPr lang="ru-RU" sz="1600" b="1" i="1" dirty="0" smtClean="0"/>
          </a:p>
          <a:p>
            <a:pPr algn="ctr">
              <a:buNone/>
            </a:pPr>
            <a:endParaRPr lang="ru-RU" sz="1600" b="1" i="1" dirty="0" smtClean="0"/>
          </a:p>
          <a:p>
            <a:pPr algn="ctr">
              <a:buNone/>
            </a:pPr>
            <a:r>
              <a:rPr lang="ru-RU" sz="1800" b="1" i="1" dirty="0" smtClean="0">
                <a:solidFill>
                  <a:srgbClr val="0070C0"/>
                </a:solidFill>
              </a:rPr>
              <a:t>Подводя итог своим размышлениям, </a:t>
            </a:r>
          </a:p>
          <a:p>
            <a:pPr algn="ctr">
              <a:buNone/>
            </a:pPr>
            <a:r>
              <a:rPr lang="ru-RU" sz="1800" b="1" i="1" dirty="0" smtClean="0">
                <a:solidFill>
                  <a:srgbClr val="0070C0"/>
                </a:solidFill>
              </a:rPr>
              <a:t>мы приходим к выводу, что книга </a:t>
            </a:r>
          </a:p>
          <a:p>
            <a:pPr algn="ctr">
              <a:buNone/>
            </a:pPr>
            <a:r>
              <a:rPr lang="ru-RU" sz="1800" b="1" i="1" dirty="0" smtClean="0">
                <a:solidFill>
                  <a:srgbClr val="0070C0"/>
                </a:solidFill>
              </a:rPr>
              <a:t>является не только источником </a:t>
            </a:r>
          </a:p>
          <a:p>
            <a:pPr algn="ctr">
              <a:buNone/>
            </a:pPr>
            <a:r>
              <a:rPr lang="ru-RU" sz="1800" b="1" i="1" dirty="0" smtClean="0">
                <a:solidFill>
                  <a:srgbClr val="0070C0"/>
                </a:solidFill>
              </a:rPr>
              <a:t>знаний, но и воспитателем души </a:t>
            </a:r>
          </a:p>
          <a:p>
            <a:pPr algn="ctr">
              <a:buNone/>
            </a:pPr>
            <a:r>
              <a:rPr lang="ru-RU" sz="1800" b="1" i="1" dirty="0" smtClean="0">
                <a:solidFill>
                  <a:srgbClr val="0070C0"/>
                </a:solidFill>
              </a:rPr>
              <a:t>человека.</a:t>
            </a:r>
          </a:p>
          <a:p>
            <a:pPr>
              <a:buNone/>
            </a:pP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5" name="Picture 28" descr="shutterstock_1631766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3000372"/>
            <a:ext cx="2767012" cy="232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Практикум: Как завершить работу?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sz="1600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Таким образом, проанализировав два аргумента, мы пришли к выводу: …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endParaRPr lang="ru-RU" sz="1800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rgbClr val="0070C0"/>
                </a:solidFill>
              </a:rPr>
              <a:t>Таким образом, проанализировав 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0070C0"/>
                </a:solidFill>
              </a:rPr>
              <a:t>два аргумента, мы пришли к выводу: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0070C0"/>
                </a:solidFill>
              </a:rPr>
              <a:t>Нужно читать книги, потому что они 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0070C0"/>
                </a:solidFill>
              </a:rPr>
              <a:t>являются нашими учителями, 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0070C0"/>
                </a:solidFill>
              </a:rPr>
              <a:t>заставляя нас становиться лучше.</a:t>
            </a:r>
          </a:p>
          <a:p>
            <a:endParaRPr lang="ru-RU" sz="1600" dirty="0"/>
          </a:p>
        </p:txBody>
      </p:sp>
      <p:pic>
        <p:nvPicPr>
          <p:cNvPr id="5" name="Picture 6" descr="shutterstock_703752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284538"/>
            <a:ext cx="2081213" cy="271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shutterstock_5083438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5900" y="1643050"/>
            <a:ext cx="7225058" cy="4429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СПАСИБО ЗА ВНИМАНИЕ!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15.3.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оценивания</a:t>
            </a:r>
            <a:endParaRPr lang="ru-RU" sz="2800" dirty="0">
              <a:solidFill>
                <a:srgbClr val="C0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285861"/>
          <a:ext cx="8229600" cy="48577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5842"/>
                <a:gridCol w="5572164"/>
                <a:gridCol w="1471594"/>
              </a:tblGrid>
              <a:tr h="6601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№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Критерии оценивания сочинения-рассуждения на тему, связанную с анализом текста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Баллы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725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С</a:t>
                      </a:r>
                      <a:r>
                        <a:rPr lang="ru-RU" sz="800" b="1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К1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Толкование значения слова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3132"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Экзаменуемый (в той или иной форме в любой из частей сочинения дал определение и прокомментировал его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136819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Экзаменуемый (в той или иной форме в любой из частей сочинения дал определение,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но</a:t>
                      </a: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 прокомментировал его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150901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Экзаменуемый дал неверное определение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или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толкование слова в работе экзаменуемого отсутствует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15.3.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оценивания</a:t>
            </a:r>
            <a:endParaRPr lang="ru-RU" sz="2800" dirty="0">
              <a:solidFill>
                <a:srgbClr val="C0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285860"/>
          <a:ext cx="8229600" cy="4929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4404"/>
                <a:gridCol w="5857916"/>
                <a:gridCol w="1257280"/>
              </a:tblGrid>
              <a:tr h="65377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№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Критерии оценивания</a:t>
                      </a:r>
                      <a:r>
                        <a:rPr lang="ru-RU" baseline="0" dirty="0" smtClean="0">
                          <a:solidFill>
                            <a:srgbClr val="C00000"/>
                          </a:solidFill>
                        </a:rPr>
                        <a:t> сочинения-рассуждения на тему, связанную с анализом текста (15.3)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Баллы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877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6666"/>
                          </a:solidFill>
                        </a:rPr>
                        <a:t>С</a:t>
                      </a:r>
                      <a:r>
                        <a:rPr lang="ru-RU" sz="900" b="1" dirty="0" smtClean="0">
                          <a:solidFill>
                            <a:srgbClr val="006666"/>
                          </a:solidFill>
                        </a:rPr>
                        <a:t>3</a:t>
                      </a:r>
                      <a:r>
                        <a:rPr lang="ru-RU" b="1" dirty="0" smtClean="0">
                          <a:solidFill>
                            <a:srgbClr val="006666"/>
                          </a:solidFill>
                        </a:rPr>
                        <a:t>К2</a:t>
                      </a:r>
                      <a:endParaRPr lang="ru-RU" b="1" dirty="0">
                        <a:solidFill>
                          <a:srgbClr val="0066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6666"/>
                          </a:solidFill>
                        </a:rPr>
                        <a:t>Наличие примеров-аргументов</a:t>
                      </a:r>
                      <a:endParaRPr lang="ru-RU" b="1" dirty="0">
                        <a:solidFill>
                          <a:srgbClr val="0066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6784"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Экзаменуемый  привёл 2 примера-аргумента: один пример приведён из прочитанного текста, а второй – из жизненного опыта,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или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экзаменуемый  привёл 2 примера-аргумента из прочитанного текста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84056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Экзаменуемый привёл один пример-аргумент из прочитанного текста.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84056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Экзаменуемый привёл  пример(</a:t>
                      </a:r>
                      <a:r>
                        <a:rPr kumimoji="0" lang="ru-RU" alt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ы</a:t>
                      </a: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)-аргумент(</a:t>
                      </a:r>
                      <a:r>
                        <a:rPr kumimoji="0" lang="ru-RU" alt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ы</a:t>
                      </a: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 из жизненного опыта.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877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Экзаменуемый не привёл ни одного примера-аргумента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15.3.</a:t>
            </a:r>
            <a:r>
              <a:rPr lang="ru-RU" sz="2800" b="1" dirty="0" smtClean="0">
                <a:solidFill>
                  <a:srgbClr val="C00000"/>
                </a:solidFill>
              </a:rPr>
              <a:t> 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Композиция сочинения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1857364"/>
            <a:ext cx="5072098" cy="42862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rgbClr val="C00000"/>
                </a:solidFill>
              </a:rPr>
              <a:t>Вступление.  Толкование значения слова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2714620"/>
            <a:ext cx="5072098" cy="42862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 smtClean="0"/>
          </a:p>
          <a:p>
            <a:pPr lvl="0" algn="ctr"/>
            <a:r>
              <a:rPr lang="ru-RU" b="1" dirty="0" smtClean="0">
                <a:solidFill>
                  <a:srgbClr val="C00000"/>
                </a:solidFill>
              </a:rPr>
              <a:t>Комментарий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3571876"/>
            <a:ext cx="5072098" cy="42862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rgbClr val="C00000"/>
                </a:solidFill>
              </a:rPr>
              <a:t>Первый аргумент (из текста)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28794" y="4429132"/>
            <a:ext cx="5072098" cy="42862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 smtClean="0"/>
          </a:p>
          <a:p>
            <a:pPr lvl="0" algn="ctr"/>
            <a:r>
              <a:rPr lang="ru-RU" b="1" dirty="0" smtClean="0">
                <a:solidFill>
                  <a:srgbClr val="C00000"/>
                </a:solidFill>
              </a:rPr>
              <a:t>Второй  аргумент  (из  текста или из опыта)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00232" y="5357826"/>
            <a:ext cx="5072098" cy="42862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rgbClr val="C00000"/>
                </a:solidFill>
              </a:rPr>
              <a:t>Вывод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286248" y="2357430"/>
            <a:ext cx="285752" cy="285752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357686" y="3214686"/>
            <a:ext cx="285752" cy="285752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357686" y="4071942"/>
            <a:ext cx="285752" cy="285752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4357686" y="5000636"/>
            <a:ext cx="285752" cy="285752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6" descr="shutterstock_5083438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2285992"/>
            <a:ext cx="1714512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Способы толкования значения слова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Перечисление основных признаков, составляющих понятие.</a:t>
            </a:r>
          </a:p>
          <a:p>
            <a:pPr algn="ctr"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Человечность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– это высшая добродетель, высшее достоинство человека, душевное расположение к людям, стремление делать добро другим.</a:t>
            </a:r>
          </a:p>
          <a:p>
            <a:pPr algn="ctr">
              <a:buNone/>
            </a:pP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Перечисление синонимов.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Человечность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– это внимательность, чуткость, гуманность, человеколюбие, доброта, отзывчивость.</a:t>
            </a:r>
          </a:p>
          <a:p>
            <a:pPr algn="ctr">
              <a:buNone/>
            </a:pP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Перечисление антонимов.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Человечность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– жестокость, бесчеловечность, человеконенавистничество, мизантропия.</a:t>
            </a:r>
          </a:p>
          <a:p>
            <a:pPr algn="ctr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4.Указание на типичные качества характера, поступки людей, в которых проявляется понятие.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Человечность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– это готовность помогать людям, не обижать их словом и делом, понимать и прощать чужие слабости. </a:t>
            </a:r>
          </a:p>
          <a:p>
            <a:pPr algn="ctr">
              <a:buNone/>
            </a:pPr>
            <a:endParaRPr lang="ru-RU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hutterstock_965594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3135" y="1428736"/>
            <a:ext cx="4578021" cy="47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Вступление. Толкование значения слова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Слово «человечность» обозначает одно из важнейших  качеств человека: стремление помочь тому, кто оказался в беде, не обижать окружающих словом или делом, уважать человеческое достоинство.</a:t>
            </a:r>
          </a:p>
          <a:p>
            <a:pPr algn="ctr">
              <a:buNone/>
            </a:pP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1400" dirty="0" smtClean="0"/>
              <a:t>                                                   </a:t>
            </a:r>
            <a:r>
              <a:rPr lang="ru-RU" sz="1400" b="1" dirty="0" smtClean="0">
                <a:solidFill>
                  <a:srgbClr val="C00000"/>
                </a:solidFill>
              </a:rPr>
              <a:t>Человечность…</a:t>
            </a:r>
            <a:endParaRPr lang="ru-RU" sz="1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6069</TotalTime>
  <Words>2147</Words>
  <Application>Microsoft Office PowerPoint</Application>
  <PresentationFormat>Экран (4:3)</PresentationFormat>
  <Paragraphs>318</Paragraphs>
  <Slides>45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Diseño predeterminado</vt:lpstr>
      <vt:lpstr>Слайд 1</vt:lpstr>
      <vt:lpstr>  Справка об  изменениях КИМ по русскому языку  основного государственного экзамена (ОГЭ) в 2015 г.</vt:lpstr>
      <vt:lpstr>Слайд 3</vt:lpstr>
      <vt:lpstr>Задание 15.3 </vt:lpstr>
      <vt:lpstr>Задание 15.3.  Критерии оценивания</vt:lpstr>
      <vt:lpstr>Задание 15.3.  Критерии оценивания</vt:lpstr>
      <vt:lpstr>15.3.  Композиция сочинения</vt:lpstr>
      <vt:lpstr>Способы толкования значения слова</vt:lpstr>
      <vt:lpstr>Вступление. Толкование значения слова</vt:lpstr>
      <vt:lpstr> Комментарий</vt:lpstr>
      <vt:lpstr>Логический переход.  Пример-аргумент  из текста</vt:lpstr>
      <vt:lpstr> Логический переход.  Пример- аргумент  из собственного опыта</vt:lpstr>
      <vt:lpstr>Вывод</vt:lpstr>
      <vt:lpstr>Слайд 14</vt:lpstr>
      <vt:lpstr>Задание 15.2</vt:lpstr>
      <vt:lpstr>Задание 15.2  Критерии оценивания </vt:lpstr>
      <vt:lpstr>Задание 15.2  Критерии оценивания </vt:lpstr>
      <vt:lpstr>Задание 15.2</vt:lpstr>
      <vt:lpstr>Задание 15.2: пишем сочинение</vt:lpstr>
      <vt:lpstr>Примерная схема анализа текста</vt:lpstr>
      <vt:lpstr>15.2.  Композиция сочинения</vt:lpstr>
      <vt:lpstr> Вступление.   Моё понимание высказывания</vt:lpstr>
      <vt:lpstr>Первый аргумент из текста</vt:lpstr>
      <vt:lpstr>Второй пример из текста</vt:lpstr>
      <vt:lpstr>Заключение</vt:lpstr>
      <vt:lpstr>Слайд 26</vt:lpstr>
      <vt:lpstr> Задание 15.1</vt:lpstr>
      <vt:lpstr>Задание 15.1 Критерии оценивания</vt:lpstr>
      <vt:lpstr>Задание 15.1 Критерии оценивания</vt:lpstr>
      <vt:lpstr>Что требуется от ученика</vt:lpstr>
      <vt:lpstr>Алгоритм работы с текстом</vt:lpstr>
      <vt:lpstr>Композиция сочинения</vt:lpstr>
      <vt:lpstr>ТЕКСТ ДЛЯ РАБОТЫ</vt:lpstr>
      <vt:lpstr>Слайд 34</vt:lpstr>
      <vt:lpstr>Задание 15.2</vt:lpstr>
      <vt:lpstr>АЛГОРИТМ РАБОТЫ</vt:lpstr>
      <vt:lpstr>Практикум: Как начать?</vt:lpstr>
      <vt:lpstr>Практикум: Как начать?</vt:lpstr>
      <vt:lpstr>Практикум: Как начать?</vt:lpstr>
      <vt:lpstr>Практикум: Как начать?</vt:lpstr>
      <vt:lpstr>Практикум: Как начать?</vt:lpstr>
      <vt:lpstr>Практикум: Как завершить работу?</vt:lpstr>
      <vt:lpstr>Практикум: Как завершить работу?</vt:lpstr>
      <vt:lpstr>Практикум: Как завершить работу?</vt:lpstr>
      <vt:lpstr>Слайд 45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Admin</cp:lastModifiedBy>
  <cp:revision>833</cp:revision>
  <dcterms:created xsi:type="dcterms:W3CDTF">2010-05-23T14:28:12Z</dcterms:created>
  <dcterms:modified xsi:type="dcterms:W3CDTF">2015-02-03T01:57:51Z</dcterms:modified>
</cp:coreProperties>
</file>