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26"/>
  </p:notesMasterIdLst>
  <p:sldIdLst>
    <p:sldId id="258" r:id="rId3"/>
    <p:sldId id="282" r:id="rId4"/>
    <p:sldId id="280" r:id="rId5"/>
    <p:sldId id="284" r:id="rId6"/>
    <p:sldId id="285" r:id="rId7"/>
    <p:sldId id="289" r:id="rId8"/>
    <p:sldId id="262" r:id="rId9"/>
    <p:sldId id="276" r:id="rId10"/>
    <p:sldId id="279" r:id="rId11"/>
    <p:sldId id="263" r:id="rId12"/>
    <p:sldId id="292" r:id="rId13"/>
    <p:sldId id="293" r:id="rId14"/>
    <p:sldId id="295" r:id="rId15"/>
    <p:sldId id="290" r:id="rId16"/>
    <p:sldId id="260" r:id="rId17"/>
    <p:sldId id="272" r:id="rId18"/>
    <p:sldId id="261" r:id="rId19"/>
    <p:sldId id="296" r:id="rId20"/>
    <p:sldId id="297" r:id="rId21"/>
    <p:sldId id="298" r:id="rId22"/>
    <p:sldId id="264" r:id="rId23"/>
    <p:sldId id="299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74B8AC-8E06-4E98-8835-C1F2AE72601C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CDDF5-08D3-4244-898B-777599B3D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3286148" cy="157163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214554"/>
            <a:ext cx="3286148" cy="4000528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3214710" cy="1219199"/>
          </a:xfrm>
        </p:spPr>
        <p:txBody>
          <a:bodyPr anchor="t">
            <a:noAutofit/>
          </a:bodyPr>
          <a:lstStyle>
            <a:lvl1pPr algn="l">
              <a:defRPr sz="28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71934" y="857232"/>
            <a:ext cx="4857784" cy="4500594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2143116"/>
            <a:ext cx="3286148" cy="4143404"/>
          </a:xfrm>
          <a:blipFill dpi="0" rotWithShape="1">
            <a:blip r:embed="rId2" cstate="print">
              <a:alphaModFix amt="44000"/>
            </a:blip>
            <a:srcRect/>
            <a:tile tx="0" ty="0" sx="100000" sy="100000" flip="none" algn="tl"/>
          </a:blipFill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571480"/>
            <a:ext cx="4643470" cy="56436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2071678"/>
            <a:ext cx="3286148" cy="571504"/>
          </a:xfrm>
          <a:blipFill dpi="0" rotWithShape="1">
            <a:blip r:embed="rId2" cstate="print">
              <a:alphaModFix amt="27000"/>
            </a:blip>
            <a:srcRect/>
            <a:tile tx="0" ty="0" sx="100000" sy="100000" flip="none" algn="tl"/>
          </a:blip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2844" y="2643181"/>
            <a:ext cx="3286148" cy="3643339"/>
          </a:xfrm>
          <a:blipFill dpi="0" rotWithShape="1">
            <a:blip r:embed="rId2" cstate="print">
              <a:alphaModFix amt="23000"/>
            </a:blip>
            <a:srcRect/>
            <a:tile tx="0" ty="0" sx="100000" sy="100000" flip="none" algn="tl"/>
          </a:blipFill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14810" y="500042"/>
            <a:ext cx="46434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14810" y="1285860"/>
            <a:ext cx="464347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286148" cy="15716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143372" y="500042"/>
            <a:ext cx="4786346" cy="5715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140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C00000"/>
                </a:solidFill>
              </a:defRPr>
            </a:lvl1pPr>
          </a:lstStyle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3174" y="6356350"/>
            <a:ext cx="39290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C0000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85801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C00000"/>
                </a:solidFill>
              </a:defRPr>
            </a:lvl1pPr>
          </a:lstStyle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3600" b="1" kern="1200" spc="3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entury Schoolbook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kern="1200">
          <a:solidFill>
            <a:schemeClr val="tx1"/>
          </a:solidFill>
          <a:latin typeface="Century Schoolbook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fld id="{033DE3AF-2F93-4255-BCDC-4861A8072A10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fld id="{3BE5B624-783D-4930-B492-462C098DA9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 spd="slow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500042"/>
            <a:ext cx="4929222" cy="609731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900" b="1" i="1" dirty="0" smtClean="0"/>
              <a:t>                        </a:t>
            </a:r>
            <a:r>
              <a:rPr lang="ru-RU" sz="8000" b="1" i="1" dirty="0" smtClean="0"/>
              <a:t>Задачи:</a:t>
            </a:r>
            <a:endParaRPr lang="ru-RU" sz="8000" b="1" dirty="0" smtClean="0"/>
          </a:p>
          <a:p>
            <a:pPr>
              <a:buNone/>
            </a:pPr>
            <a:r>
              <a:rPr lang="ru-RU" sz="5900" dirty="0" smtClean="0">
                <a:solidFill>
                  <a:srgbClr val="C00000"/>
                </a:solidFill>
              </a:rPr>
              <a:t>1</a:t>
            </a:r>
            <a:r>
              <a:rPr lang="ru-RU" sz="8000" dirty="0" smtClean="0">
                <a:solidFill>
                  <a:srgbClr val="C00000"/>
                </a:solidFill>
              </a:rPr>
              <a:t>. </a:t>
            </a:r>
            <a:r>
              <a:rPr lang="ru-RU" sz="9600" dirty="0" smtClean="0">
                <a:solidFill>
                  <a:srgbClr val="C00000"/>
                </a:solidFill>
              </a:rPr>
              <a:t>Изучить и обобщить теоретический материал о развитии аналитических умений учащихся в процессе обучения истории.</a:t>
            </a:r>
          </a:p>
          <a:p>
            <a:pPr>
              <a:buNone/>
            </a:pPr>
            <a:r>
              <a:rPr lang="ru-RU" sz="9600" dirty="0" smtClean="0">
                <a:solidFill>
                  <a:srgbClr val="C00000"/>
                </a:solidFill>
              </a:rPr>
              <a:t>2.Выявить возможности организации работы с текстом на основе современных технологий обучения в практике преподавания истории. </a:t>
            </a:r>
          </a:p>
          <a:p>
            <a:pPr>
              <a:buNone/>
            </a:pPr>
            <a:r>
              <a:rPr lang="ru-RU" sz="9600" dirty="0" smtClean="0">
                <a:solidFill>
                  <a:srgbClr val="C00000"/>
                </a:solidFill>
              </a:rPr>
              <a:t>3.Обобщить результаты исследования по проблеме организации работы с текстом на уроках истории и выявить их влияние на эффективность формирования ключевых компетенций учащихся.</a:t>
            </a:r>
          </a:p>
          <a:p>
            <a:pPr>
              <a:buNone/>
            </a:pPr>
            <a:r>
              <a:rPr lang="ru-RU" sz="8000" b="1" dirty="0" smtClean="0"/>
              <a:t/>
            </a:r>
            <a:br>
              <a:rPr lang="ru-RU" sz="8000" b="1" dirty="0" smtClean="0"/>
            </a:br>
            <a:endParaRPr lang="ru-RU" sz="8000" b="1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88641"/>
            <a:ext cx="3491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Тема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       АНАЛИТИЧЕСКИХ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УМЕНИЙ УЧАЩИХСЯ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ПРИ РАБОТЕ С ТЕКСТОВОЙ ИНФОРМАЦИЕЙ» 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060848"/>
            <a:ext cx="3672408" cy="787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</a:rPr>
              <a:t>  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выявить и проанализировать преимущества организации работы с текстовой информацией при изучении истории для развития аналитических умений учащихся.</a:t>
            </a:r>
          </a:p>
          <a:p>
            <a:endParaRPr lang="ru-RU" sz="3200" b="1" dirty="0" smtClean="0">
              <a:solidFill>
                <a:srgbClr val="000000"/>
              </a:solidFill>
            </a:endParaRPr>
          </a:p>
          <a:p>
            <a:endParaRPr lang="ru-RU" sz="3200" b="1" dirty="0" smtClean="0">
              <a:solidFill>
                <a:srgbClr val="000000"/>
              </a:solidFill>
            </a:endParaRPr>
          </a:p>
          <a:p>
            <a:endParaRPr lang="ru-RU" b="1" dirty="0" smtClean="0">
              <a:solidFill>
                <a:srgbClr val="000000"/>
              </a:solidFill>
            </a:endParaRPr>
          </a:p>
          <a:p>
            <a:endParaRPr lang="ru-RU" b="1" dirty="0" smtClean="0">
              <a:solidFill>
                <a:srgbClr val="000000"/>
              </a:solidFill>
            </a:endParaRPr>
          </a:p>
          <a:p>
            <a:endParaRPr lang="ru-RU" b="1" dirty="0" smtClean="0">
              <a:solidFill>
                <a:srgbClr val="000000"/>
              </a:solidFill>
            </a:endParaRPr>
          </a:p>
          <a:p>
            <a:endParaRPr lang="ru-RU" b="1" dirty="0" smtClean="0">
              <a:solidFill>
                <a:srgbClr val="000000"/>
              </a:solidFill>
            </a:endParaRPr>
          </a:p>
          <a:p>
            <a:endParaRPr lang="ru-RU" b="1" dirty="0" smtClean="0">
              <a:solidFill>
                <a:srgbClr val="000000"/>
              </a:solidFill>
            </a:endParaRPr>
          </a:p>
          <a:p>
            <a:endParaRPr lang="ru-RU" b="1" dirty="0" smtClean="0">
              <a:solidFill>
                <a:srgbClr val="000000"/>
              </a:solidFill>
            </a:endParaRPr>
          </a:p>
          <a:p>
            <a:endParaRPr lang="ru-RU" b="1" dirty="0" smtClean="0">
              <a:solidFill>
                <a:srgbClr val="000000"/>
              </a:solidFill>
            </a:endParaRPr>
          </a:p>
          <a:p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067944" y="476672"/>
            <a:ext cx="4930362" cy="5832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Schoolbook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357166"/>
            <a:ext cx="4786346" cy="621510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</a:t>
            </a:r>
            <a:r>
              <a:rPr lang="ru-RU" sz="3600" dirty="0" smtClean="0"/>
              <a:t>. воспроизводящий уровень </a:t>
            </a:r>
          </a:p>
          <a:p>
            <a:pPr>
              <a:buNone/>
            </a:pPr>
            <a:r>
              <a:rPr lang="ru-RU" sz="3600" dirty="0" smtClean="0"/>
              <a:t>2. преобразующий  уровень.</a:t>
            </a:r>
          </a:p>
          <a:p>
            <a:pPr>
              <a:buNone/>
            </a:pPr>
            <a:r>
              <a:rPr lang="ru-RU" sz="3600" dirty="0" smtClean="0"/>
              <a:t>3. творческо-поисковый уровень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33575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32656"/>
            <a:ext cx="28803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Уровни познавательной деятельности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620688"/>
            <a:ext cx="4464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</a:p>
          <a:p>
            <a:endParaRPr lang="ru-RU" sz="2400" dirty="0"/>
          </a:p>
        </p:txBody>
      </p:sp>
      <p:pic>
        <p:nvPicPr>
          <p:cNvPr id="7" name="Picture 3" descr="D:\Мои документы\Мои рисунки\antn02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348880"/>
            <a:ext cx="3024336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75856" y="2492896"/>
            <a:ext cx="237626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Воспроизводящий  уровень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868144" y="620687"/>
            <a:ext cx="2088232" cy="18002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87624" y="548680"/>
            <a:ext cx="1872208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выписки основных понятий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15616" y="4005064"/>
            <a:ext cx="2016224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ответы на поставленные вопросы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868144" y="4077072"/>
            <a:ext cx="2160240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узнавание в тексте изученных фактов, событий, явлений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12160" y="1052736"/>
            <a:ext cx="18849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составление простого плана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 rot="7734052" flipH="1">
            <a:off x="3183666" y="1255661"/>
            <a:ext cx="789239" cy="13374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 rot="2225624" flipH="1">
            <a:off x="3212193" y="3660633"/>
            <a:ext cx="789239" cy="14863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 rot="14154488" flipH="1">
            <a:off x="4928049" y="1312734"/>
            <a:ext cx="789239" cy="12870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 rot="19090927" flipH="1">
            <a:off x="4922971" y="3688700"/>
            <a:ext cx="789239" cy="14312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75856" y="2492896"/>
            <a:ext cx="237626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/>
              <a:t>Преобразующий уровень</a:t>
            </a:r>
            <a:r>
              <a:rPr lang="ru-RU" sz="2000" dirty="0" smtClean="0"/>
              <a:t> 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868144" y="620687"/>
            <a:ext cx="2088232" cy="18002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000" dirty="0" smtClean="0"/>
              <a:t>Составление</a:t>
            </a:r>
          </a:p>
          <a:p>
            <a:pPr>
              <a:buNone/>
            </a:pPr>
            <a:r>
              <a:rPr lang="ru-RU" sz="2000" dirty="0" smtClean="0"/>
              <a:t>развернутого плана</a:t>
            </a:r>
            <a:endParaRPr lang="ru-RU" sz="2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87624" y="548680"/>
            <a:ext cx="1872208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сравнение положений источника с другим теоретическим материалом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15616" y="4005064"/>
            <a:ext cx="2016224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разбор текста, выделение в нем главной идеи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868144" y="4077072"/>
            <a:ext cx="2160240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самостоятельный</a:t>
            </a:r>
            <a:r>
              <a:rPr lang="ru-RU" sz="2000" dirty="0" smtClean="0"/>
              <a:t> отбор, группировка фактов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12160" y="1052736"/>
            <a:ext cx="18849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 rot="7734052" flipH="1">
            <a:off x="3183666" y="1255661"/>
            <a:ext cx="789239" cy="13374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 rot="2225624" flipH="1">
            <a:off x="3212193" y="3660633"/>
            <a:ext cx="789239" cy="14863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 rot="14154488" flipH="1">
            <a:off x="4928049" y="1312734"/>
            <a:ext cx="789239" cy="12870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 rot="19090927" flipH="1">
            <a:off x="4922971" y="3688700"/>
            <a:ext cx="789239" cy="14312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75856" y="2492896"/>
            <a:ext cx="237626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/>
              <a:t> </a:t>
            </a:r>
            <a:r>
              <a:rPr lang="ru-RU" sz="2800" i="1" dirty="0" err="1" smtClean="0"/>
              <a:t>Творческо</a:t>
            </a:r>
            <a:r>
              <a:rPr lang="ru-RU" sz="2800" i="1" dirty="0" smtClean="0"/>
              <a:t>- поисковый уровень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4048" y="548680"/>
            <a:ext cx="2736304" cy="16561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000" dirty="0" smtClean="0"/>
              <a:t> анализ, выявление линий сравнения описываемых явлений и позиций автора текста</a:t>
            </a:r>
            <a:endParaRPr lang="ru-RU" sz="2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99592" y="548680"/>
            <a:ext cx="2592288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осмысление данного источника, определение его места в системе других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03848" y="4077072"/>
            <a:ext cx="2304256" cy="2088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составление сравнительных таблиц, логических цепочек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40152" y="2852936"/>
            <a:ext cx="2160240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применения теоретических положений документа для доказательства, аргументирования своей точки зрения, обсуждения дискуссионных про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0112" y="980728"/>
            <a:ext cx="18849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9552" y="2492896"/>
            <a:ext cx="2376264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/>
              <a:t>поисковоая</a:t>
            </a:r>
            <a:r>
              <a:rPr lang="ru-RU" sz="2000" dirty="0" smtClean="0"/>
              <a:t> </a:t>
            </a:r>
            <a:r>
              <a:rPr lang="ru-RU" sz="2000" dirty="0" err="1" smtClean="0"/>
              <a:t>деятельностиьпо</a:t>
            </a:r>
            <a:r>
              <a:rPr lang="ru-RU" sz="2000" dirty="0" smtClean="0"/>
              <a:t> сбору материала, его анализу и систематизации 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421044" cy="157163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Лабораторная работа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Для лабораторного занятия характерны:</a:t>
            </a:r>
          </a:p>
          <a:p>
            <a:r>
              <a:rPr lang="ru-RU" dirty="0" smtClean="0"/>
              <a:t>а) высокая степень самостоятельности учащихся в изучении новой темы;</a:t>
            </a:r>
          </a:p>
          <a:p>
            <a:r>
              <a:rPr lang="ru-RU" dirty="0" smtClean="0"/>
              <a:t>б) различные источники знаний;</a:t>
            </a:r>
          </a:p>
          <a:p>
            <a:r>
              <a:rPr lang="ru-RU" dirty="0" smtClean="0"/>
              <a:t>в) деятельность учителя в качестве организатора и консультанта.</a:t>
            </a:r>
            <a:endParaRPr lang="ru-RU" dirty="0"/>
          </a:p>
        </p:txBody>
      </p:sp>
      <p:pic>
        <p:nvPicPr>
          <p:cNvPr id="4" name="Рисунок 9" descr="D:\л.в\презентации к мастеру\14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48880"/>
            <a:ext cx="2736303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 smtClean="0"/>
              <a:t>1 этап – организационный. </a:t>
            </a:r>
          </a:p>
          <a:p>
            <a:pPr>
              <a:buNone/>
            </a:pPr>
            <a:r>
              <a:rPr lang="ru-RU" sz="3400" dirty="0" smtClean="0"/>
              <a:t>2 этап – самостоятельная работа учащихся с учебными текстами. </a:t>
            </a:r>
          </a:p>
          <a:p>
            <a:pPr>
              <a:buNone/>
            </a:pPr>
            <a:r>
              <a:rPr lang="ru-RU" sz="3400" dirty="0" smtClean="0"/>
              <a:t>3 этап – коллективное обсуждение результатов в одном из вариантов: творческие отчеты групп, выступления представителей, фронтальное обобщающая беседа.  </a:t>
            </a:r>
          </a:p>
          <a:p>
            <a:pPr>
              <a:buNone/>
            </a:pPr>
            <a:r>
              <a:rPr lang="ru-RU" sz="3400" dirty="0" smtClean="0"/>
              <a:t>4 этап – подведение итогов лабораторной работы: суммирование подходов и оценок или формулирование общего вывода; оценивание школьников.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44" y="357166"/>
            <a:ext cx="3493052" cy="157163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700" dirty="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988840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221088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b="1" dirty="0" smtClean="0">
              <a:solidFill>
                <a:srgbClr val="000000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36912"/>
            <a:ext cx="3528392" cy="374813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51520" y="332656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Структура лабораторной  работы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1100" dirty="0" smtClean="0"/>
              <a:t> </a:t>
            </a:r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4098" name="Picture 2" descr="D:\Мои документы\Мои рисунки\эмблемы\conf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2952328" cy="403346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9512" y="188640"/>
            <a:ext cx="31683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 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508104" y="98072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164288" y="98072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788024" y="908720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4427984" y="548680"/>
            <a:ext cx="108012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надо</a:t>
            </a:r>
            <a:endParaRPr lang="ru-RU" sz="2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283968" y="1988840"/>
            <a:ext cx="1368152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Вспомнить, что изучали на прошлых уроках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156176" y="548680"/>
            <a:ext cx="108012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могу</a:t>
            </a:r>
            <a:endParaRPr lang="ru-RU" sz="2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7740352" y="548680"/>
            <a:ext cx="108012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хочу</a:t>
            </a:r>
            <a:endParaRPr lang="ru-RU" sz="24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012160" y="1988840"/>
            <a:ext cx="1296144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Применить знания на </a:t>
            </a:r>
            <a:r>
              <a:rPr lang="ru-RU" dirty="0" err="1" smtClean="0"/>
              <a:t>сегодняш-нем</a:t>
            </a:r>
            <a:r>
              <a:rPr lang="ru-RU" dirty="0" smtClean="0"/>
              <a:t> уроке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7668344" y="1988840"/>
            <a:ext cx="1152128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Узнать на уроке новое и найти ответ на </a:t>
            </a:r>
            <a:r>
              <a:rPr lang="ru-RU" dirty="0" err="1" smtClean="0"/>
              <a:t>постав-ленный</a:t>
            </a:r>
            <a:r>
              <a:rPr lang="ru-RU" dirty="0" smtClean="0"/>
              <a:t> вопрос</a:t>
            </a:r>
            <a:endParaRPr lang="ru-RU" dirty="0"/>
          </a:p>
        </p:txBody>
      </p:sp>
      <p:cxnSp>
        <p:nvCxnSpPr>
          <p:cNvPr id="35" name="Прямая со стрелкой 34"/>
          <p:cNvCxnSpPr>
            <a:stCxn id="28" idx="2"/>
            <a:endCxn id="29" idx="0"/>
          </p:cNvCxnSpPr>
          <p:nvPr/>
        </p:nvCxnSpPr>
        <p:spPr>
          <a:xfrm>
            <a:off x="4968044" y="148478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6732240" y="148478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8316416" y="148478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79512" y="404664"/>
            <a:ext cx="2736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Проблемная ситуация, вопрос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286148" cy="1415650"/>
          </a:xfrm>
        </p:spPr>
        <p:txBody>
          <a:bodyPr>
            <a:noAutofit/>
          </a:bodyPr>
          <a:lstStyle/>
          <a:p>
            <a:r>
              <a:rPr lang="ru-RU" sz="2000" i="1" dirty="0" smtClean="0"/>
              <a:t>Типология познавательных заданий к учебному тексту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 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132855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Picture 2" descr="D:\Мои документы\Мои рисунки\эмблемы\conf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2952328" cy="403346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427984" y="692696"/>
            <a:ext cx="403244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Задания на проверку понимания прочитанного.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1.Тест с выбором ответов.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2.Тест с альтернативными ответами.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3.Тест с ограничениями на ответы.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4.Толковый словарь темы.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5.Календарь событий.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6.Синхронистическая таблица.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7.Хронологические задачи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8.Тест последовательности (в хронологическом порядке расставить)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9.Историческая карта.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10.Простой или информативный план параграфа.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11.Текст с ошибками.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12.Кроссворды, чайнворды, ребусы.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493052" cy="1571636"/>
          </a:xfrm>
        </p:spPr>
        <p:txBody>
          <a:bodyPr>
            <a:noAutofit/>
          </a:bodyPr>
          <a:lstStyle/>
          <a:p>
            <a:r>
              <a:rPr lang="ru-RU" sz="2200" i="1" dirty="0" smtClean="0"/>
              <a:t>Типология познавательных заданий к учебному тексту</a:t>
            </a:r>
            <a:r>
              <a:rPr lang="ru-RU" sz="2200" dirty="0" smtClean="0"/>
              <a:t> 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Задание на образную реконструкцию исторических фактов.</a:t>
            </a:r>
          </a:p>
          <a:p>
            <a:pPr>
              <a:buNone/>
            </a:pPr>
            <a:r>
              <a:rPr lang="ru-RU" dirty="0" smtClean="0"/>
              <a:t>1.Картинный план.</a:t>
            </a:r>
          </a:p>
          <a:p>
            <a:pPr>
              <a:buNone/>
            </a:pPr>
            <a:r>
              <a:rPr lang="ru-RU" dirty="0" smtClean="0"/>
              <a:t>2.Словесные портреты исторических деятелей.</a:t>
            </a:r>
          </a:p>
          <a:p>
            <a:pPr>
              <a:buNone/>
            </a:pPr>
            <a:r>
              <a:rPr lang="ru-RU" dirty="0" smtClean="0"/>
              <a:t>3.Изложение исторических событий от имени одного из их участников, свидетелей, современников или потомков.</a:t>
            </a:r>
          </a:p>
          <a:p>
            <a:pPr>
              <a:buNone/>
            </a:pPr>
            <a:r>
              <a:rPr lang="ru-RU" dirty="0" smtClean="0"/>
              <a:t>4.Изложение сути исторических событий в диалоге, споре, беседе их непосредственных участников, представляющих разные противоположные мнения и оценки.</a:t>
            </a:r>
          </a:p>
          <a:p>
            <a:pPr>
              <a:buNone/>
            </a:pPr>
            <a:r>
              <a:rPr lang="ru-RU" dirty="0" smtClean="0"/>
              <a:t>5.Словесная и образная стилизация исторической информации (“дневники”, “письма”, “мемуары”, “газеты”).</a:t>
            </a:r>
          </a:p>
          <a:p>
            <a:endParaRPr lang="ru-RU" dirty="0"/>
          </a:p>
        </p:txBody>
      </p:sp>
      <p:pic>
        <p:nvPicPr>
          <p:cNvPr id="4" name="Picture 2" descr="D:\Мои документы\Мои рисунки\эмблемы\conf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2952328" cy="40334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493052" cy="1415650"/>
          </a:xfrm>
        </p:spPr>
        <p:txBody>
          <a:bodyPr>
            <a:noAutofit/>
          </a:bodyPr>
          <a:lstStyle/>
          <a:p>
            <a:r>
              <a:rPr lang="ru-RU" sz="2200" i="1" dirty="0" smtClean="0"/>
              <a:t>Типология познавательных заданий к учебному тексту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Задания на анализ учебного текста, на различение фактов и их авторского толкования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1.Развернутый, или стереотипный, или смысловой план.</a:t>
            </a:r>
          </a:p>
          <a:p>
            <a:pPr>
              <a:buNone/>
            </a:pPr>
            <a:r>
              <a:rPr lang="ru-RU" dirty="0" smtClean="0"/>
              <a:t>2.Сравнительно-обобщающая таблица.</a:t>
            </a:r>
          </a:p>
          <a:p>
            <a:pPr>
              <a:buNone/>
            </a:pPr>
            <a:r>
              <a:rPr lang="ru-RU" dirty="0" smtClean="0"/>
              <a:t>3.Конкретизирующая таблица.</a:t>
            </a:r>
          </a:p>
          <a:p>
            <a:pPr>
              <a:buNone/>
            </a:pPr>
            <a:r>
              <a:rPr lang="ru-RU" dirty="0" smtClean="0"/>
              <a:t>4.Логическая схема.</a:t>
            </a:r>
          </a:p>
          <a:p>
            <a:pPr>
              <a:buNone/>
            </a:pPr>
            <a:r>
              <a:rPr lang="ru-RU" dirty="0" smtClean="0"/>
              <a:t>5.Познавательные задания на определение авторских подходов к оценке исторических фактов.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Задания на формулирование и аргументацию личных оценочных суждений.</a:t>
            </a:r>
          </a:p>
          <a:p>
            <a:endParaRPr lang="ru-RU" dirty="0"/>
          </a:p>
        </p:txBody>
      </p:sp>
      <p:pic>
        <p:nvPicPr>
          <p:cNvPr id="4" name="Picture 2" descr="D:\Мои документы\Мои рисунки\эмблемы\conf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2952328" cy="40334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3500430" cy="15716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 Актуальность 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ФГОС 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04664"/>
            <a:ext cx="25922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rgbClr val="7030A0"/>
                </a:solidFill>
                <a:cs typeface="Arial" charset="0"/>
              </a:rPr>
              <a:t> </a:t>
            </a:r>
            <a:endParaRPr lang="ru-RU" sz="2800" b="1" dirty="0">
              <a:solidFill>
                <a:srgbClr val="7030A0"/>
              </a:solidFill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413338"/>
            <a:ext cx="34563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</a:rPr>
              <a:t> </a:t>
            </a:r>
            <a:endParaRPr lang="ru-RU" sz="2000" b="1" i="1" dirty="0">
              <a:solidFill>
                <a:srgbClr val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548681"/>
            <a:ext cx="4860032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Главная цель изучения истории -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образование,   развитие и воспитание личности школьника, способного к  самоидентификации и определению своих ценностных приоритетов на основе 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</a:rPr>
              <a:t>осмысления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исторического опыта своей страны и человечества в целом, активно и творчески применяющего исторические знания в учебной и социальной деятельности 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endParaRPr lang="ru-RU" sz="2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67536" y="4077072"/>
            <a:ext cx="417646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rgbClr val="000000"/>
              </a:solidFill>
            </a:endParaRPr>
          </a:p>
          <a:p>
            <a:r>
              <a:rPr lang="ru-RU" sz="2800" dirty="0" smtClean="0">
                <a:solidFill>
                  <a:srgbClr val="000000"/>
                </a:solidFill>
              </a:rPr>
              <a:t> </a:t>
            </a:r>
            <a:endParaRPr lang="ru-RU" sz="2800" dirty="0"/>
          </a:p>
        </p:txBody>
      </p:sp>
      <p:pic>
        <p:nvPicPr>
          <p:cNvPr id="18" name="Picture 3" descr="D:\Мои документы\Мои рисунки\менеджмент\UPR_ZNAN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2952328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Дидактическая игра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Поле чудес</a:t>
            </a:r>
          </a:p>
          <a:p>
            <a:endParaRPr lang="ru-RU" dirty="0" smtClean="0"/>
          </a:p>
          <a:p>
            <a:r>
              <a:rPr lang="ru-RU" dirty="0" smtClean="0"/>
              <a:t>   Презентация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   Три предложения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     Реставрация </a:t>
            </a:r>
            <a:endParaRPr lang="ru-RU" dirty="0"/>
          </a:p>
        </p:txBody>
      </p:sp>
      <p:pic>
        <p:nvPicPr>
          <p:cNvPr id="4" name="Picture 1028" descr="ag0031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36912"/>
            <a:ext cx="2448272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Метод 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- викторины;</a:t>
            </a:r>
          </a:p>
          <a:p>
            <a:pPr>
              <a:buNone/>
            </a:pPr>
            <a:r>
              <a:rPr lang="ru-RU" dirty="0" smtClean="0"/>
              <a:t> - соревнования;</a:t>
            </a:r>
          </a:p>
          <a:p>
            <a:pPr>
              <a:buNone/>
            </a:pPr>
            <a:r>
              <a:rPr lang="ru-RU" dirty="0" smtClean="0"/>
              <a:t>- моделирование событий;</a:t>
            </a:r>
          </a:p>
          <a:p>
            <a:pPr>
              <a:buNone/>
            </a:pPr>
            <a:r>
              <a:rPr lang="ru-RU" dirty="0" smtClean="0"/>
              <a:t>- листовок и плакатов.</a:t>
            </a:r>
          </a:p>
          <a:p>
            <a:pPr>
              <a:buNone/>
            </a:pPr>
            <a:r>
              <a:rPr lang="ru-RU" dirty="0" smtClean="0"/>
              <a:t>- обсуждение сообщений, докладов;</a:t>
            </a:r>
          </a:p>
          <a:p>
            <a:pPr>
              <a:buNone/>
            </a:pPr>
            <a:r>
              <a:rPr lang="ru-RU" dirty="0" smtClean="0"/>
              <a:t>- защита проектов;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51520" y="2133068"/>
            <a:ext cx="34918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педагогическая технология, нацеленная на приобретение учащимися новых знаний в тесной связи с реальной жизнью, жизненной практикой, на формирование у учащихся специфических навыков и умений посредством организации проблемно-ориентированного учебного процесса.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333375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Практическое </a:t>
            </a:r>
            <a:r>
              <a:rPr lang="ru-RU" dirty="0" smtClean="0">
                <a:solidFill>
                  <a:srgbClr val="FF0000"/>
                </a:solidFill>
              </a:rPr>
              <a:t>использование статистических данных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229600" cy="4525962"/>
          </a:xfrm>
        </p:spPr>
        <p:txBody>
          <a:bodyPr/>
          <a:lstStyle/>
          <a:p>
            <a:r>
              <a:rPr lang="ru-RU" i="1" dirty="0">
                <a:solidFill>
                  <a:srgbClr val="3333CC"/>
                </a:solidFill>
              </a:rPr>
              <a:t>основа для самостоятельной работы учащихся при контроле знаний;</a:t>
            </a:r>
          </a:p>
          <a:p>
            <a:r>
              <a:rPr lang="ru-RU" i="1" dirty="0">
                <a:solidFill>
                  <a:srgbClr val="3333CC"/>
                </a:solidFill>
              </a:rPr>
              <a:t>основа для организации лабораторной работы;</a:t>
            </a:r>
          </a:p>
          <a:p>
            <a:r>
              <a:rPr lang="ru-RU" i="1" dirty="0">
                <a:solidFill>
                  <a:srgbClr val="3333CC"/>
                </a:solidFill>
              </a:rPr>
              <a:t>использование учителем в ходе школьной лекции, при объяснении нового материала как основание для дискуссии или как убедительное подтверждение высказываемых тезисов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3421044" cy="1271634"/>
          </a:xfrm>
        </p:spPr>
        <p:txBody>
          <a:bodyPr>
            <a:norm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диагностика 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- уровень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аналитических умений;</a:t>
            </a:r>
          </a:p>
          <a:p>
            <a:r>
              <a:rPr lang="ru-RU" dirty="0" smtClean="0"/>
              <a:t>-уровень понимания текста</a:t>
            </a:r>
          </a:p>
          <a:p>
            <a:r>
              <a:rPr lang="ru-RU" dirty="0" smtClean="0"/>
              <a:t>- общая результативность обучения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98072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/>
              <a:t> 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988840"/>
            <a:ext cx="3240360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dirty="0" smtClean="0"/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476672"/>
            <a:ext cx="2592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satMod val="200000"/>
                  </a:schemeClr>
                </a:solidFill>
              </a:rPr>
              <a:t>  </a:t>
            </a:r>
            <a:endParaRPr lang="ru-RU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92896"/>
            <a:ext cx="3322638" cy="3322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ru-RU" dirty="0" smtClean="0"/>
              <a:t> </a:t>
            </a:r>
          </a:p>
          <a:p>
            <a:pPr marL="0" indent="0" algn="just">
              <a:lnSpc>
                <a:spcPct val="80000"/>
              </a:lnSpc>
              <a:buFontTx/>
              <a:buNone/>
            </a:pPr>
            <a:r>
              <a:rPr lang="ru-RU" dirty="0" smtClean="0"/>
              <a:t>    </a:t>
            </a:r>
          </a:p>
          <a:p>
            <a:pPr marL="0" indent="0" algn="just">
              <a:lnSpc>
                <a:spcPct val="80000"/>
              </a:lnSpc>
              <a:buFontTx/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- развитие способности учащихся </a:t>
            </a:r>
            <a:r>
              <a:rPr lang="ru-RU" u="sng" dirty="0" smtClean="0"/>
              <a:t>анализировать</a:t>
            </a:r>
            <a:r>
              <a:rPr lang="ru-RU" dirty="0" smtClean="0"/>
              <a:t> содержащуюся в </a:t>
            </a:r>
            <a:r>
              <a:rPr lang="ru-RU" u="sng" dirty="0" smtClean="0"/>
              <a:t>различных источниках информацию </a:t>
            </a:r>
            <a:r>
              <a:rPr lang="ru-RU" dirty="0" smtClean="0"/>
              <a:t>о событиях и явлениях прошлого и настоящего, руководствуясь принципом историзма, в их динамике, взаимосвязи и взаимообусловленности;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-формирование у школьников </a:t>
            </a:r>
            <a:r>
              <a:rPr lang="ru-RU" u="sng" dirty="0" smtClean="0"/>
              <a:t>умений </a:t>
            </a:r>
            <a:r>
              <a:rPr lang="ru-RU" dirty="0" smtClean="0"/>
              <a:t>применять исторические знания для </a:t>
            </a:r>
            <a:r>
              <a:rPr lang="ru-RU" u="sng" dirty="0" smtClean="0"/>
              <a:t>осмысления сущности </a:t>
            </a:r>
            <a:r>
              <a:rPr lang="ru-RU" dirty="0" smtClean="0"/>
              <a:t>современных общественных явлений, в общении с другими людьми в современном поликультурном, </a:t>
            </a:r>
            <a:r>
              <a:rPr lang="ru-RU" dirty="0" err="1" smtClean="0"/>
              <a:t>полиэтничном</a:t>
            </a:r>
            <a:r>
              <a:rPr lang="ru-RU" dirty="0" smtClean="0"/>
              <a:t> и </a:t>
            </a:r>
            <a:r>
              <a:rPr lang="ru-RU" dirty="0" err="1" smtClean="0"/>
              <a:t>многоконфессиональном</a:t>
            </a:r>
            <a:r>
              <a:rPr lang="ru-RU" dirty="0" smtClean="0"/>
              <a:t> обществе.</a:t>
            </a:r>
          </a:p>
          <a:p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357654" y="620688"/>
            <a:ext cx="4786346" cy="5715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3200" dirty="0" smtClean="0"/>
              <a:t>Задачи изучения истории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sz="3200" dirty="0" smtClean="0"/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Schoolbook" pitchFamily="18" charset="0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76672"/>
            <a:ext cx="3096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satMod val="20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852936"/>
            <a:ext cx="3240360" cy="319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b="1" i="1" dirty="0" smtClean="0">
                <a:solidFill>
                  <a:schemeClr val="accent2"/>
                </a:solidFill>
              </a:rPr>
              <a:t> </a:t>
            </a:r>
            <a:r>
              <a:rPr lang="ru-RU" dirty="0" smtClean="0"/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548681"/>
            <a:ext cx="31683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ФГОС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D:\Мои документы\Мои рисунки\менеджмент\UPR_ZNAN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2952328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3500430" cy="15716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 Актуальность 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ФГОС 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04664"/>
            <a:ext cx="25922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rgbClr val="7030A0"/>
                </a:solidFill>
                <a:cs typeface="Arial" charset="0"/>
              </a:rPr>
              <a:t> </a:t>
            </a:r>
            <a:endParaRPr lang="ru-RU" sz="2800" b="1" dirty="0">
              <a:solidFill>
                <a:srgbClr val="7030A0"/>
              </a:solidFill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413338"/>
            <a:ext cx="34563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</a:rPr>
              <a:t> </a:t>
            </a:r>
            <a:endParaRPr lang="ru-RU" sz="2000" b="1" i="1" dirty="0">
              <a:solidFill>
                <a:srgbClr val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332657"/>
            <a:ext cx="5004048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к результатам обучения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Личностные: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осмысление социально-нравственного опыта предшествующих поколений, способность к определению своей позиции и ответственному поведению в современном обществе</a:t>
            </a:r>
          </a:p>
          <a:p>
            <a:pPr>
              <a:spcBef>
                <a:spcPct val="50000"/>
              </a:spcBef>
            </a:pP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владение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умениями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работать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 учебной и внешкольной информацией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(анализировать и обобщать факты, составлять простой и развернутый план, тезисы, конспект, формулировать и обосновывать выводы и т. д.), использовать современные источники информации, в том числе материалы на электронных носителях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Предметные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умения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изучать и систематизировать информацию из различных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исторических и современных ,раскрывая ее социальную принадлежность и познавательную ценность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67536" y="4077072"/>
            <a:ext cx="417646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rgbClr val="000000"/>
              </a:solidFill>
            </a:endParaRPr>
          </a:p>
          <a:p>
            <a:r>
              <a:rPr lang="ru-RU" sz="2800" dirty="0" smtClean="0">
                <a:solidFill>
                  <a:srgbClr val="000000"/>
                </a:solidFill>
              </a:rPr>
              <a:t> </a:t>
            </a:r>
            <a:endParaRPr lang="ru-RU" sz="2800" dirty="0"/>
          </a:p>
        </p:txBody>
      </p:sp>
      <p:pic>
        <p:nvPicPr>
          <p:cNvPr id="18" name="Picture 3" descr="D:\Мои документы\Мои рисунки\менеджмент\UPR_ZNAN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2952328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Источники текстовой информации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параграф учебника, </a:t>
            </a:r>
          </a:p>
          <a:p>
            <a:pPr>
              <a:buNone/>
            </a:pPr>
            <a:r>
              <a:rPr lang="ru-RU" dirty="0" smtClean="0"/>
              <a:t>-отрывки из произведений философов, ученых, историков прошлого</a:t>
            </a:r>
          </a:p>
          <a:p>
            <a:pPr>
              <a:buNone/>
            </a:pPr>
            <a:r>
              <a:rPr lang="ru-RU" dirty="0" smtClean="0"/>
              <a:t>-фрагменты из современной научной, научно-популярной, художественной литературы;</a:t>
            </a:r>
          </a:p>
          <a:p>
            <a:pPr>
              <a:buFontTx/>
              <a:buChar char="-"/>
            </a:pPr>
            <a:r>
              <a:rPr lang="ru-RU" dirty="0" smtClean="0"/>
              <a:t>фрагменты документов /нормативных, программных, международных, правовых и других/; </a:t>
            </a:r>
          </a:p>
          <a:p>
            <a:pPr>
              <a:buFontTx/>
              <a:buChar char="-"/>
            </a:pPr>
            <a:r>
              <a:rPr lang="ru-RU" dirty="0" smtClean="0"/>
              <a:t> газетные материалы;</a:t>
            </a:r>
          </a:p>
          <a:p>
            <a:pPr>
              <a:buFontTx/>
              <a:buChar char="-"/>
            </a:pPr>
            <a:r>
              <a:rPr lang="ru-RU" dirty="0" smtClean="0"/>
              <a:t>справочные, статистические материалы.</a:t>
            </a:r>
          </a:p>
          <a:p>
            <a:endParaRPr lang="ru-RU" dirty="0"/>
          </a:p>
        </p:txBody>
      </p:sp>
      <p:pic>
        <p:nvPicPr>
          <p:cNvPr id="4" name="Рисунок 3" descr="G:\Открытый урок\Стрелецкие бунты\imag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04864"/>
            <a:ext cx="3240360" cy="4104456"/>
          </a:xfrm>
          <a:prstGeom prst="horizontalScroll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1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Уровни  понимания текста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Выявление информации: </a:t>
            </a:r>
            <a:r>
              <a:rPr lang="ru-RU" dirty="0" smtClean="0"/>
              <a:t> </a:t>
            </a:r>
          </a:p>
          <a:p>
            <a:pPr>
              <a:buFontTx/>
              <a:buChar char="-"/>
            </a:pPr>
            <a:r>
              <a:rPr lang="ru-RU" dirty="0" smtClean="0"/>
              <a:t> выбор определённых элементов информации, </a:t>
            </a:r>
          </a:p>
          <a:p>
            <a:pPr>
              <a:buFontTx/>
              <a:buChar char="-"/>
            </a:pPr>
            <a:r>
              <a:rPr lang="ru-RU" dirty="0" smtClean="0"/>
              <a:t>отделение главного от второстепенного, </a:t>
            </a:r>
          </a:p>
          <a:p>
            <a:pPr>
              <a:buFontTx/>
              <a:buChar char="-"/>
            </a:pPr>
            <a:r>
              <a:rPr lang="ru-RU" dirty="0" smtClean="0"/>
              <a:t>нахождение доводов автора в подтверждение выдвинутых тезисов </a:t>
            </a:r>
          </a:p>
          <a:p>
            <a:pPr>
              <a:buNone/>
            </a:pPr>
            <a:r>
              <a:rPr lang="ru-RU" b="1" dirty="0" smtClean="0"/>
              <a:t>Осмысление информации</a:t>
            </a:r>
          </a:p>
          <a:p>
            <a:pPr>
              <a:buFontTx/>
              <a:buChar char="-"/>
            </a:pPr>
            <a:r>
              <a:rPr lang="ru-RU" dirty="0" smtClean="0"/>
              <a:t>сопоставление, </a:t>
            </a:r>
          </a:p>
          <a:p>
            <a:pPr>
              <a:buFontTx/>
              <a:buChar char="-"/>
            </a:pPr>
            <a:r>
              <a:rPr lang="ru-RU" dirty="0" smtClean="0"/>
              <a:t>определение главной мысли и смысла текста, авторского замысла</a:t>
            </a:r>
          </a:p>
          <a:p>
            <a:pPr>
              <a:buNone/>
            </a:pPr>
            <a:r>
              <a:rPr lang="ru-RU" b="1" dirty="0" smtClean="0"/>
              <a:t>Преобразование информации </a:t>
            </a:r>
            <a:r>
              <a:rPr lang="ru-RU" dirty="0" smtClean="0"/>
              <a:t> создание нового текста, включающего собственное понимание и осмысление проблемы  </a:t>
            </a:r>
            <a:endParaRPr lang="ru-RU" dirty="0"/>
          </a:p>
        </p:txBody>
      </p:sp>
      <p:pic>
        <p:nvPicPr>
          <p:cNvPr id="5" name="Рисунок 4" descr="G:\Открытый урок\Стрелецкие бунты\imag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04864"/>
            <a:ext cx="3240360" cy="4104456"/>
          </a:xfrm>
          <a:prstGeom prst="horizontalScroll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1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57166"/>
            <a:ext cx="3248910" cy="1571636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Требования </a:t>
            </a:r>
            <a:b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организации</a:t>
            </a:r>
            <a:b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работы с текстом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04664"/>
            <a:ext cx="25922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ru-RU" sz="2800" b="1" dirty="0" smtClean="0">
                <a:solidFill>
                  <a:srgbClr val="7030A0"/>
                </a:solidFill>
                <a:cs typeface="Arial" charset="0"/>
              </a:rPr>
              <a:t> </a:t>
            </a:r>
            <a:endParaRPr lang="ru-RU" sz="2800" b="1" dirty="0">
              <a:solidFill>
                <a:srgbClr val="7030A0"/>
              </a:solidFill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413338"/>
            <a:ext cx="34563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</a:rPr>
              <a:t> </a:t>
            </a:r>
            <a:endParaRPr lang="ru-RU" sz="2000" b="1" i="1" dirty="0">
              <a:solidFill>
                <a:srgbClr val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548680"/>
            <a:ext cx="48600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836713"/>
            <a:ext cx="417646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rgbClr val="000000"/>
              </a:solidFill>
            </a:endParaRPr>
          </a:p>
          <a:p>
            <a:r>
              <a:rPr lang="ru-RU" sz="2800" dirty="0" smtClean="0">
                <a:solidFill>
                  <a:srgbClr val="000000"/>
                </a:solidFill>
              </a:rPr>
              <a:t> </a:t>
            </a:r>
            <a:endParaRPr lang="ru-RU" sz="2800" dirty="0"/>
          </a:p>
        </p:txBody>
      </p:sp>
      <p:pic>
        <p:nvPicPr>
          <p:cNvPr id="18" name="Picture 3" descr="D:\Мои документы\Мои рисунки\менеджмент\UPR_ZNAN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2952328" cy="36004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11960" y="516895"/>
            <a:ext cx="432048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-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точное определение главного, наиболее существенного;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выбор эффективных приемов и средств работы;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постепенное возрастание сложности изучаемого материала и используемых приемов, степени самостоятельности учащихся;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разносторонняя реализация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межпредметных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внутрикурсовых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связей, обеспечение преемственности формирования умений работать с источниками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87" name="AutoShape 31"/>
          <p:cNvSpPr>
            <a:spLocks noChangeArrowheads="1"/>
          </p:cNvSpPr>
          <p:nvPr/>
        </p:nvSpPr>
        <p:spPr bwMode="auto">
          <a:xfrm>
            <a:off x="4643438" y="142852"/>
            <a:ext cx="4357718" cy="1214446"/>
          </a:xfrm>
          <a:prstGeom prst="wedgeRoundRectCallout">
            <a:avLst>
              <a:gd name="adj1" fmla="val -55101"/>
              <a:gd name="adj2" fmla="val 110472"/>
              <a:gd name="adj3" fmla="val 16667"/>
            </a:avLst>
          </a:prstGeom>
          <a:solidFill>
            <a:srgbClr val="FF9900">
              <a:alpha val="7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dirty="0" smtClean="0"/>
              <a:t>обобщение фактического и теоретического материала в целях конкретизации изучаемых исторических явлений</a:t>
            </a:r>
          </a:p>
        </p:txBody>
      </p:sp>
      <p:sp>
        <p:nvSpPr>
          <p:cNvPr id="19488" name="AutoShape 32"/>
          <p:cNvSpPr>
            <a:spLocks noChangeArrowheads="1"/>
          </p:cNvSpPr>
          <p:nvPr/>
        </p:nvSpPr>
        <p:spPr bwMode="auto">
          <a:xfrm>
            <a:off x="5701812" y="1989138"/>
            <a:ext cx="3299344" cy="1511300"/>
          </a:xfrm>
          <a:prstGeom prst="wedgeRoundRectCallout">
            <a:avLst>
              <a:gd name="adj1" fmla="val -56870"/>
              <a:gd name="adj2" fmla="val 70208"/>
              <a:gd name="adj3" fmla="val 16667"/>
            </a:avLst>
          </a:prstGeom>
          <a:solidFill>
            <a:srgbClr val="FF9900">
              <a:alpha val="7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dirty="0" smtClean="0"/>
              <a:t>нахождение разных способов решения проблем на основе сопоставления нескольких источников, формулирование обобщенных выводов</a:t>
            </a:r>
            <a:endParaRPr lang="ru-RU" dirty="0"/>
          </a:p>
        </p:txBody>
      </p:sp>
      <p:sp>
        <p:nvSpPr>
          <p:cNvPr id="19489" name="AutoShape 33"/>
          <p:cNvSpPr>
            <a:spLocks noChangeArrowheads="1"/>
          </p:cNvSpPr>
          <p:nvPr/>
        </p:nvSpPr>
        <p:spPr bwMode="auto">
          <a:xfrm>
            <a:off x="252047" y="188913"/>
            <a:ext cx="3962763" cy="1223962"/>
          </a:xfrm>
          <a:prstGeom prst="wedgeRoundRectCallout">
            <a:avLst>
              <a:gd name="adj1" fmla="val 37560"/>
              <a:gd name="adj2" fmla="val 119000"/>
              <a:gd name="adj3" fmla="val 16667"/>
            </a:avLst>
          </a:prstGeom>
          <a:solidFill>
            <a:srgbClr val="FF9900">
              <a:alpha val="7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Приемы работы с текстовой информацией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9490" name="AutoShape 34"/>
          <p:cNvSpPr>
            <a:spLocks noChangeArrowheads="1"/>
          </p:cNvSpPr>
          <p:nvPr/>
        </p:nvSpPr>
        <p:spPr bwMode="auto">
          <a:xfrm>
            <a:off x="118697" y="5445126"/>
            <a:ext cx="4387362" cy="1223963"/>
          </a:xfrm>
          <a:prstGeom prst="wedgeRoundRectCallout">
            <a:avLst>
              <a:gd name="adj1" fmla="val 47727"/>
              <a:gd name="adj2" fmla="val -102787"/>
              <a:gd name="adj3" fmla="val 16667"/>
            </a:avLst>
          </a:prstGeom>
          <a:solidFill>
            <a:srgbClr val="FF9900">
              <a:alpha val="7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dirty="0" smtClean="0"/>
              <a:t>составление текстовых сравнительно-обобщающих и конкретизирующих таблиц; логических и текстовых схем, планов, тезисов, конспекта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19494" name="AutoShape 38">
            <a:hlinkClick r:id="" action="ppaction://noaction" highlightClick="1">
              <a:snd r:embed="rId2" name="карандаш.wav"/>
            </a:hlinkClick>
          </p:cNvPr>
          <p:cNvSpPr>
            <a:spLocks noChangeArrowheads="1"/>
          </p:cNvSpPr>
          <p:nvPr/>
        </p:nvSpPr>
        <p:spPr bwMode="auto">
          <a:xfrm>
            <a:off x="5857884" y="3786190"/>
            <a:ext cx="3286116" cy="1214446"/>
          </a:xfrm>
          <a:prstGeom prst="wedgeRoundRectCallout">
            <a:avLst>
              <a:gd name="adj1" fmla="val -80597"/>
              <a:gd name="adj2" fmla="val -63653"/>
              <a:gd name="adj3" fmla="val 16667"/>
            </a:avLst>
          </a:prstGeom>
          <a:solidFill>
            <a:srgbClr val="FF9900">
              <a:alpha val="7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dirty="0" smtClean="0"/>
              <a:t>подготовка   сообщений, рефератов</a:t>
            </a:r>
          </a:p>
        </p:txBody>
      </p:sp>
      <p:sp>
        <p:nvSpPr>
          <p:cNvPr id="19496" name="AutoShape 40"/>
          <p:cNvSpPr>
            <a:spLocks noChangeArrowheads="1"/>
          </p:cNvSpPr>
          <p:nvPr/>
        </p:nvSpPr>
        <p:spPr bwMode="auto">
          <a:xfrm>
            <a:off x="428596" y="1714488"/>
            <a:ext cx="2658208" cy="928694"/>
          </a:xfrm>
          <a:prstGeom prst="wedgeRoundRectCallout">
            <a:avLst>
              <a:gd name="adj1" fmla="val 89968"/>
              <a:gd name="adj2" fmla="val 61949"/>
              <a:gd name="adj3" fmla="val 16667"/>
            </a:avLst>
          </a:prstGeom>
          <a:solidFill>
            <a:srgbClr val="FF9900">
              <a:alpha val="7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dirty="0" smtClean="0"/>
              <a:t>чтение, комментирование, анализ</a:t>
            </a:r>
          </a:p>
        </p:txBody>
      </p:sp>
      <p:sp>
        <p:nvSpPr>
          <p:cNvPr id="19491" name="AutoShape 35"/>
          <p:cNvSpPr>
            <a:spLocks noChangeArrowheads="1"/>
          </p:cNvSpPr>
          <p:nvPr/>
        </p:nvSpPr>
        <p:spPr bwMode="auto">
          <a:xfrm>
            <a:off x="5643570" y="5429240"/>
            <a:ext cx="3500430" cy="1428760"/>
          </a:xfrm>
          <a:prstGeom prst="wedgeRoundRectCallout">
            <a:avLst>
              <a:gd name="adj1" fmla="val -64278"/>
              <a:gd name="adj2" fmla="val -96546"/>
              <a:gd name="adj3" fmla="val 16667"/>
            </a:avLst>
          </a:prstGeom>
          <a:solidFill>
            <a:srgbClr val="FF9900">
              <a:alpha val="7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dirty="0" smtClean="0"/>
              <a:t>     </a:t>
            </a:r>
          </a:p>
          <a:p>
            <a:r>
              <a:rPr lang="ru-RU" dirty="0" smtClean="0"/>
              <a:t>      проектная деятельность</a:t>
            </a:r>
          </a:p>
        </p:txBody>
      </p:sp>
      <p:sp>
        <p:nvSpPr>
          <p:cNvPr id="19497" name="AutoShape 41"/>
          <p:cNvSpPr>
            <a:spLocks noChangeArrowheads="1"/>
          </p:cNvSpPr>
          <p:nvPr/>
        </p:nvSpPr>
        <p:spPr bwMode="auto">
          <a:xfrm>
            <a:off x="1071538" y="3929066"/>
            <a:ext cx="2643206" cy="1285884"/>
          </a:xfrm>
          <a:prstGeom prst="wedgeRoundRectCallout">
            <a:avLst>
              <a:gd name="adj1" fmla="val 74190"/>
              <a:gd name="adj2" fmla="val -82352"/>
              <a:gd name="adj3" fmla="val 16667"/>
            </a:avLst>
          </a:prstGeom>
          <a:solidFill>
            <a:srgbClr val="FF9900">
              <a:alpha val="7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dirty="0" smtClean="0"/>
              <a:t>выявление причинно-следственных связей и построение логической цепи суждений</a:t>
            </a:r>
            <a:endParaRPr lang="ru-RU" dirty="0"/>
          </a:p>
        </p:txBody>
      </p:sp>
      <p:pic>
        <p:nvPicPr>
          <p:cNvPr id="19486" name="Picture 30" descr="LADY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2897" y="2205039"/>
            <a:ext cx="2483826" cy="2808287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5786446" y="2000240"/>
            <a:ext cx="2928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57158" y="285728"/>
            <a:ext cx="34227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071538" y="4000504"/>
            <a:ext cx="3000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215042" y="3933056"/>
            <a:ext cx="2928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2" name="AutoShape 40"/>
          <p:cNvSpPr>
            <a:spLocks noChangeArrowheads="1"/>
          </p:cNvSpPr>
          <p:nvPr/>
        </p:nvSpPr>
        <p:spPr bwMode="auto">
          <a:xfrm>
            <a:off x="142844" y="2714620"/>
            <a:ext cx="3096360" cy="1000132"/>
          </a:xfrm>
          <a:prstGeom prst="wedgeRoundRectCallout">
            <a:avLst>
              <a:gd name="adj1" fmla="val 77253"/>
              <a:gd name="adj2" fmla="val 11156"/>
              <a:gd name="adj3" fmla="val 16667"/>
            </a:avLst>
          </a:prstGeom>
          <a:solidFill>
            <a:srgbClr val="FF9900">
              <a:alpha val="7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14282" y="2786059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самостоятельная постановка вопроса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28596" y="1857364"/>
            <a:ext cx="3000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3565060" cy="1414510"/>
          </a:xfrm>
        </p:spPr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err="1" smtClean="0"/>
              <a:t>Деятельностный</a:t>
            </a:r>
            <a:r>
              <a:rPr lang="ru-RU" sz="2400" dirty="0" smtClean="0"/>
              <a:t> подход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500042"/>
            <a:ext cx="4572032" cy="5715040"/>
          </a:xfrm>
        </p:spPr>
        <p:txBody>
          <a:bodyPr>
            <a:norm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 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b="1" dirty="0" smtClean="0">
              <a:latin typeface="Arial" pitchFamily="34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88641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 fontAlgn="auto">
              <a:spcAft>
                <a:spcPts val="0"/>
              </a:spcAft>
              <a:defRPr/>
            </a:pPr>
            <a:endParaRPr lang="ru-RU" sz="3600" dirty="0" smtClean="0"/>
          </a:p>
          <a:p>
            <a:pPr marL="365760" indent="-256032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7030A0"/>
                </a:solidFill>
              </a:rPr>
              <a:t>  </a:t>
            </a:r>
            <a:endParaRPr lang="ru-RU" sz="36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404664"/>
            <a:ext cx="4248472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 hangingPunct="0"/>
            <a:r>
              <a:rPr lang="ru-RU" dirty="0" smtClean="0"/>
              <a:t> </a:t>
            </a:r>
            <a:r>
              <a:rPr lang="ru-RU" sz="3600" dirty="0" smtClean="0"/>
              <a:t>- ориентировочно-мотивационной;</a:t>
            </a:r>
          </a:p>
          <a:p>
            <a:pPr fontAlgn="base" hangingPunct="0"/>
            <a:r>
              <a:rPr lang="ru-RU" sz="3600" dirty="0" smtClean="0"/>
              <a:t>- операционально-исполнительной;</a:t>
            </a:r>
          </a:p>
          <a:p>
            <a:pPr fontAlgn="base" hangingPunct="0"/>
            <a:r>
              <a:rPr lang="ru-RU" sz="3600" dirty="0" smtClean="0"/>
              <a:t>- рефлексивно-оценочной.</a:t>
            </a:r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2132856"/>
            <a:ext cx="2952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9" name="Рисунок 8" descr="F:\для сайта\осенние на сайт\DSC0150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420888"/>
            <a:ext cx="316835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tebook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1234</TotalTime>
  <Words>1061</Words>
  <Application>Microsoft Office PowerPoint</Application>
  <PresentationFormat>Экран (4:3)</PresentationFormat>
  <Paragraphs>214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Notebook</vt:lpstr>
      <vt:lpstr>Тема1</vt:lpstr>
      <vt:lpstr> </vt:lpstr>
      <vt:lpstr> Актуальность  ФГОС  </vt:lpstr>
      <vt:lpstr> </vt:lpstr>
      <vt:lpstr> Актуальность  ФГОС  </vt:lpstr>
      <vt:lpstr>Источники текстовой информации</vt:lpstr>
      <vt:lpstr>Уровни  понимания текста </vt:lpstr>
      <vt:lpstr>Требования  при организации работы с текстом </vt:lpstr>
      <vt:lpstr>Слайд 8</vt:lpstr>
      <vt:lpstr> Деятельностный подход</vt:lpstr>
      <vt:lpstr>Слайд 10</vt:lpstr>
      <vt:lpstr>Слайд 11</vt:lpstr>
      <vt:lpstr>Слайд 12</vt:lpstr>
      <vt:lpstr>Слайд 13</vt:lpstr>
      <vt:lpstr>Лабораторная работа</vt:lpstr>
      <vt:lpstr>   </vt:lpstr>
      <vt:lpstr>Слайд 16</vt:lpstr>
      <vt:lpstr>Типология познавательных заданий к учебному тексту </vt:lpstr>
      <vt:lpstr>Типология познавательных заданий к учебному тексту </vt:lpstr>
      <vt:lpstr>Типология познавательных заданий к учебному тексту</vt:lpstr>
      <vt:lpstr>Дидактическая игра</vt:lpstr>
      <vt:lpstr> Метод проектов</vt:lpstr>
      <vt:lpstr>Практическое использование статистических данных</vt:lpstr>
      <vt:lpstr> диагностика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Notebook</dc:title>
  <dc:creator>дом</dc:creator>
  <cp:lastModifiedBy>user1</cp:lastModifiedBy>
  <cp:revision>129</cp:revision>
  <dcterms:created xsi:type="dcterms:W3CDTF">2009-11-10T14:45:18Z</dcterms:created>
  <dcterms:modified xsi:type="dcterms:W3CDTF">2013-02-18T07:37:00Z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TC300076311049</vt:lpwstr>
  </property>
</Properties>
</file>